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handoutMasterIdLst>
    <p:handoutMasterId r:id="rId27"/>
  </p:handoutMasterIdLst>
  <p:sldIdLst>
    <p:sldId id="3148" r:id="rId3"/>
    <p:sldId id="3111" r:id="rId5"/>
    <p:sldId id="3144" r:id="rId6"/>
    <p:sldId id="3126" r:id="rId7"/>
    <p:sldId id="3171" r:id="rId8"/>
    <p:sldId id="3172" r:id="rId9"/>
    <p:sldId id="3173" r:id="rId10"/>
    <p:sldId id="3174" r:id="rId11"/>
    <p:sldId id="3175" r:id="rId12"/>
    <p:sldId id="3177" r:id="rId13"/>
    <p:sldId id="3176" r:id="rId14"/>
    <p:sldId id="3178" r:id="rId15"/>
    <p:sldId id="3179" r:id="rId16"/>
    <p:sldId id="3189" r:id="rId17"/>
    <p:sldId id="3190" r:id="rId18"/>
    <p:sldId id="3180" r:id="rId19"/>
    <p:sldId id="3181" r:id="rId20"/>
    <p:sldId id="3182" r:id="rId21"/>
    <p:sldId id="3183" r:id="rId22"/>
    <p:sldId id="3184" r:id="rId23"/>
    <p:sldId id="3186" r:id="rId24"/>
    <p:sldId id="3185" r:id="rId25"/>
    <p:sldId id="3152" r:id="rId26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00B369"/>
    <a:srgbClr val="C00000"/>
    <a:srgbClr val="1A8CE1"/>
    <a:srgbClr val="FFFFFF"/>
    <a:srgbClr val="A78357"/>
    <a:srgbClr val="28C7D4"/>
    <a:srgbClr val="F94D4D"/>
    <a:srgbClr val="FEFEFE"/>
    <a:srgbClr val="8F1A12"/>
    <a:srgbClr val="F84E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58" autoAdjust="0"/>
    <p:restoredTop sz="92986" autoAdjust="0"/>
  </p:normalViewPr>
  <p:slideViewPr>
    <p:cSldViewPr>
      <p:cViewPr>
        <p:scale>
          <a:sx n="50" d="100"/>
          <a:sy n="50" d="100"/>
        </p:scale>
        <p:origin x="-390" y="-1698"/>
      </p:cViewPr>
      <p:guideLst>
        <p:guide orient="horz" pos="328"/>
        <p:guide orient="horz" pos="4228"/>
        <p:guide pos="4050"/>
        <p:guide pos="592"/>
        <p:guide pos="7558"/>
        <p:guide pos="415"/>
        <p:guide pos="1391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32" d="100"/>
        <a:sy n="132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handoutMaster" Target="handoutMasters/handoutMaster1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7742FC-62BB-4B81-9CA5-3B750A4B45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7E82F1-5B17-4D95-A6D6-EB96F2D72B6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时光印象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8325228" y="6545425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www.1ppt.com/hangye/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www.1ppt.com/sucai/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www.1ppt.com/tubiao/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www.1ppt.com/powerpoint/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www.1ppt.com/excel/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www.1ppt.com/kejian/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www.1ppt.com/shiti/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www.1ppt.com/jiaoan/  </a:t>
            </a:r>
            <a:r>
              <a:rPr lang="en-US" altLang="zh-CN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     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字体下载：</a:t>
            </a:r>
            <a:r>
              <a:rPr lang="en-US" altLang="zh-CN" sz="100" dirty="0" smtClea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www.1ppt.com/ziti/</a:t>
            </a:r>
            <a:endParaRPr lang="en-US" altLang="zh-CN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0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2" name="矩形 1"/>
          <p:cNvSpPr/>
          <p:nvPr userDrawn="1"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2" cstate="screen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A93E93-166D-47F5-9EF1-ACEABE24AEE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8D5ACA-62CA-46DB-AD6B-12EDD6D51A2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0"/>
          <p:cNvSpPr txBox="1"/>
          <p:nvPr/>
        </p:nvSpPr>
        <p:spPr>
          <a:xfrm>
            <a:off x="4759107" y="2248173"/>
            <a:ext cx="3793490" cy="1174750"/>
          </a:xfrm>
          <a:prstGeom prst="rect">
            <a:avLst/>
          </a:prstGeom>
          <a:noFill/>
        </p:spPr>
        <p:txBody>
          <a:bodyPr wrap="none" lIns="68572" tIns="34286" rIns="68572" bIns="34286">
            <a:spAutoFit/>
          </a:bodyPr>
          <a:lstStyle/>
          <a:p>
            <a:pPr algn="ctr">
              <a:buNone/>
            </a:pPr>
            <a:r>
              <a:rPr lang="zh-CN" altLang="en-US" sz="7200" dirty="0">
                <a:solidFill>
                  <a:schemeClr val="accent1"/>
                </a:solidFill>
                <a:latin typeface="华文隶书" panose="02010800040101010101" pitchFamily="2" charset="-122"/>
                <a:ea typeface="华文隶书" panose="02010800040101010101" pitchFamily="2" charset="-122"/>
                <a:cs typeface="Arial" panose="020B0604020202020204" pitchFamily="34" charset="0"/>
              </a:rPr>
              <a:t>时光印象</a:t>
            </a:r>
            <a:endParaRPr lang="zh-CN" altLang="en-US" sz="7200" dirty="0">
              <a:solidFill>
                <a:schemeClr val="accent1"/>
              </a:solidFill>
              <a:latin typeface="华文隶书" panose="02010800040101010101" pitchFamily="2" charset="-122"/>
              <a:ea typeface="华文隶书" panose="02010800040101010101" pitchFamily="2" charset="-122"/>
              <a:cs typeface="Arial" panose="020B0604020202020204" pitchFamily="3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4423919" y="3658485"/>
            <a:ext cx="4010915" cy="387898"/>
          </a:xfrm>
          <a:prstGeom prst="roundRect">
            <a:avLst>
              <a:gd name="adj" fmla="val 42270"/>
            </a:avLst>
          </a:prstGeom>
          <a:solidFill>
            <a:schemeClr val="accent2"/>
          </a:soli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在时光里享受温暖</a:t>
            </a:r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4400091" y="3629980"/>
            <a:ext cx="559576" cy="416404"/>
            <a:chOff x="899592" y="2377261"/>
            <a:chExt cx="720079" cy="57461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7" name="圆角矩形 26"/>
            <p:cNvSpPr/>
            <p:nvPr/>
          </p:nvSpPr>
          <p:spPr>
            <a:xfrm>
              <a:off x="899592" y="2377261"/>
              <a:ext cx="720079" cy="574619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20241" y="2397813"/>
              <a:ext cx="681258" cy="533516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31" name="矩形 30"/>
          <p:cNvSpPr/>
          <p:nvPr/>
        </p:nvSpPr>
        <p:spPr>
          <a:xfrm>
            <a:off x="4741572" y="4115857"/>
            <a:ext cx="3403878" cy="389890"/>
          </a:xfrm>
          <a:prstGeom prst="rect">
            <a:avLst/>
          </a:prstGeom>
        </p:spPr>
        <p:txBody>
          <a:bodyPr wrap="square" lIns="68572" tIns="34286" rIns="68572" bIns="34286">
            <a:spAutoFit/>
          </a:bodyPr>
          <a:lstStyle/>
          <a:p>
            <a:pPr algn="ctr"/>
            <a:r>
              <a:rPr lang="en-US" altLang="zh-CN" sz="2100" i="1" dirty="0">
                <a:solidFill>
                  <a:schemeClr val="tx1">
                    <a:lumMod val="75000"/>
                  </a:schemeClr>
                </a:solidFill>
                <a:latin typeface="+mj-lt"/>
                <a:ea typeface="微软雅黑" panose="020B0503020204020204" pitchFamily="34" charset="-122"/>
                <a:cs typeface="+mj-lt"/>
              </a:rPr>
              <a:t>time impression</a:t>
            </a:r>
            <a:endParaRPr lang="en-US" altLang="zh-CN" sz="2100" i="1" dirty="0">
              <a:solidFill>
                <a:schemeClr val="tx1">
                  <a:lumMod val="75000"/>
                </a:schemeClr>
              </a:solidFill>
              <a:latin typeface="+mj-lt"/>
              <a:ea typeface="微软雅黑" panose="020B0503020204020204" pitchFamily="34" charset="-122"/>
              <a:cs typeface="+mj-lt"/>
            </a:endParaRPr>
          </a:p>
        </p:txBody>
      </p:sp>
    </p:spTree>
  </p:cSld>
  <p:clrMapOvr>
    <a:masterClrMapping/>
  </p:clrMapOvr>
  <p:transition spd="slow" advTm="0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21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000">
                                          <p:cBhvr additive="base">
                                            <p:cTn id="7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000">
                                          <p:cBhvr additive="base">
                                            <p:cTn id="8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39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39"/>
                                </p:stCondLst>
                                <p:childTnLst>
                                  <p:par>
                                    <p:cTn id="17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17284E-7 1.8964E-6 L 0.26951 1.8964E-6 " pathEditMode="relative" rAng="0" ptsTypes="AA">
                                          <p:cBhvr>
                                            <p:cTn id="20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469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39"/>
                                </p:stCondLst>
                                <p:childTnLst>
                                  <p:par>
                                    <p:cTn id="22" presetID="2" presetClass="entr" presetSubtype="2" fill="hold" grpId="0" nodeType="afterEffect" p14:presetBounceEnd="2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0000">
                                          <p:cBhvr additive="base">
                                            <p:cTn id="2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0000">
                                          <p:cBhvr additive="base">
                                            <p:cTn id="2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4" grpId="0" animBg="1"/>
          <p:bldP spid="31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39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539"/>
                                </p:stCondLst>
                                <p:childTnLst>
                                  <p:par>
                                    <p:cTn id="17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17284E-7 1.8964E-6 L 0.26951 1.8964E-6 " pathEditMode="relative" rAng="0" ptsTypes="AA">
                                          <p:cBhvr>
                                            <p:cTn id="20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469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39"/>
                                </p:stCondLst>
                                <p:childTnLst>
                                  <p:par>
                                    <p:cTn id="22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4" grpId="0" animBg="1"/>
          <p:bldP spid="31" grpId="0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椭圆 3079"/>
          <p:cNvSpPr>
            <a:spLocks noChangeArrowheads="1"/>
          </p:cNvSpPr>
          <p:nvPr/>
        </p:nvSpPr>
        <p:spPr bwMode="auto">
          <a:xfrm>
            <a:off x="2828975" y="2464197"/>
            <a:ext cx="2222943" cy="222294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文本框 3080"/>
          <p:cNvSpPr txBox="1">
            <a:spLocks noChangeArrowheads="1"/>
          </p:cNvSpPr>
          <p:nvPr/>
        </p:nvSpPr>
        <p:spPr bwMode="auto">
          <a:xfrm>
            <a:off x="5051917" y="3077660"/>
            <a:ext cx="1760948" cy="1389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8435" dirty="0" smtClean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n-US" altLang="zh-CN" sz="8435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直接连接符 3084"/>
          <p:cNvSpPr>
            <a:spLocks noChangeShapeType="1"/>
          </p:cNvSpPr>
          <p:nvPr/>
        </p:nvSpPr>
        <p:spPr bwMode="auto">
          <a:xfrm>
            <a:off x="6607530" y="3387890"/>
            <a:ext cx="0" cy="810168"/>
          </a:xfrm>
          <a:prstGeom prst="line">
            <a:avLst/>
          </a:prstGeom>
          <a:noFill/>
          <a:ln w="63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67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椭圆 3088"/>
          <p:cNvSpPr>
            <a:spLocks noChangeArrowheads="1"/>
          </p:cNvSpPr>
          <p:nvPr/>
        </p:nvSpPr>
        <p:spPr bwMode="auto">
          <a:xfrm>
            <a:off x="1920602" y="4285402"/>
            <a:ext cx="169622" cy="1696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椭圆 3087"/>
          <p:cNvSpPr>
            <a:spLocks noChangeArrowheads="1"/>
          </p:cNvSpPr>
          <p:nvPr/>
        </p:nvSpPr>
        <p:spPr bwMode="auto">
          <a:xfrm>
            <a:off x="5239397" y="2198604"/>
            <a:ext cx="482083" cy="4820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6607810" y="3493135"/>
            <a:ext cx="3721735" cy="559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功能实现与项目优化</a:t>
            </a:r>
            <a:endParaRPr lang="zh-CN" altLang="en-US" sz="28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bldLvl="0" animBg="1"/>
      <p:bldP spid="85" grpId="0"/>
      <p:bldP spid="87" grpId="0" bldLvl="0" animBg="1"/>
      <p:bldP spid="88" grpId="0" bldLvl="0" animBg="1"/>
      <p:bldP spid="8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470025" y="793115"/>
            <a:ext cx="62382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功能实现</a:t>
            </a:r>
            <a:r>
              <a:rPr lang="en-US" altLang="zh-CN" sz="4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——</a:t>
            </a:r>
            <a:r>
              <a:rPr lang="zh-CN" altLang="en-US" sz="4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界面设计</a:t>
            </a:r>
            <a:endParaRPr lang="zh-CN" altLang="en-US" sz="440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华文琥珀" panose="02010800040101010101" charset="-122"/>
              <a:ea typeface="华文琥珀" panose="0201080004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661795" y="1624330"/>
            <a:ext cx="4263390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r>
              <a:rPr lang="en-US" altLang="zh-CN" sz="2400">
                <a:solidFill>
                  <a:schemeClr val="accent3"/>
                </a:solidFill>
                <a:effectLst/>
              </a:rPr>
              <a:t>1</a:t>
            </a:r>
            <a:r>
              <a:rPr lang="zh-CN" altLang="en-US" sz="2400">
                <a:solidFill>
                  <a:schemeClr val="accent3"/>
                </a:solidFill>
                <a:effectLst/>
              </a:rPr>
              <a:t>、登陆注册界面</a:t>
            </a:r>
            <a:endParaRPr lang="zh-CN" altLang="en-US" sz="2400">
              <a:solidFill>
                <a:schemeClr val="accent3"/>
              </a:solidFill>
              <a:effectLst/>
            </a:endParaRPr>
          </a:p>
        </p:txBody>
      </p:sp>
      <p:pic>
        <p:nvPicPr>
          <p:cNvPr id="3" name="图片 2" descr="canva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47140" y="2310765"/>
            <a:ext cx="10058400" cy="46596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40435" y="702310"/>
            <a:ext cx="224853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r>
              <a:rPr lang="en-US" altLang="zh-CN" sz="2400">
                <a:solidFill>
                  <a:schemeClr val="accent3"/>
                </a:solidFill>
                <a:effectLst/>
              </a:rPr>
              <a:t>2</a:t>
            </a:r>
            <a:r>
              <a:rPr lang="zh-CN" altLang="en-US" sz="2400">
                <a:solidFill>
                  <a:schemeClr val="accent3"/>
                </a:solidFill>
                <a:effectLst/>
              </a:rPr>
              <a:t>、网站主页</a:t>
            </a:r>
            <a:endParaRPr lang="zh-CN" altLang="en-US" sz="2400">
              <a:solidFill>
                <a:schemeClr val="accent3"/>
              </a:solidFill>
              <a:effectLst/>
            </a:endParaRPr>
          </a:p>
        </p:txBody>
      </p:sp>
      <p:pic>
        <p:nvPicPr>
          <p:cNvPr id="4" name="图片 3" descr="主页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88205" y="120650"/>
            <a:ext cx="6750050" cy="699071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40435" y="702310"/>
            <a:ext cx="334327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r>
              <a:rPr lang="en-US" altLang="zh-CN" sz="2400">
                <a:solidFill>
                  <a:schemeClr val="accent3"/>
                </a:solidFill>
                <a:effectLst/>
              </a:rPr>
              <a:t>3</a:t>
            </a:r>
            <a:r>
              <a:rPr lang="zh-CN" altLang="en-US" sz="2400">
                <a:solidFill>
                  <a:schemeClr val="accent3"/>
                </a:solidFill>
                <a:effectLst/>
              </a:rPr>
              <a:t>、内容图片分享界面</a:t>
            </a:r>
            <a:endParaRPr lang="zh-CN" altLang="en-US" sz="2400">
              <a:solidFill>
                <a:schemeClr val="accent3"/>
              </a:solidFill>
              <a:effectLst/>
            </a:endParaRPr>
          </a:p>
        </p:txBody>
      </p:sp>
      <p:pic>
        <p:nvPicPr>
          <p:cNvPr id="3" name="图片 2" descr="个人图片区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0435" y="1162685"/>
            <a:ext cx="8892540" cy="594677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95730" y="520065"/>
            <a:ext cx="49612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  <a:effectLst/>
                <a:sym typeface="+mn-ea"/>
              </a:rPr>
              <a:t>4</a:t>
            </a:r>
            <a:r>
              <a:rPr lang="zh-CN" altLang="en-US">
                <a:solidFill>
                  <a:schemeClr val="accent3"/>
                </a:solidFill>
                <a:effectLst/>
                <a:sym typeface="+mn-ea"/>
              </a:rPr>
              <a:t>、视频内容分享界面</a:t>
            </a:r>
            <a:endParaRPr lang="zh-CN" altLang="en-US">
              <a:solidFill>
                <a:schemeClr val="accent3"/>
              </a:solidFill>
              <a:effectLst/>
            </a:endParaRPr>
          </a:p>
          <a:p>
            <a:endParaRPr lang="zh-CN" altLang="en-US"/>
          </a:p>
        </p:txBody>
      </p:sp>
      <p:pic>
        <p:nvPicPr>
          <p:cNvPr id="3" name="图片 2" descr="各人视频区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2335" y="1165225"/>
            <a:ext cx="100584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231265" y="552450"/>
            <a:ext cx="57023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accent3"/>
                </a:solidFill>
                <a:effectLst/>
                <a:sym typeface="+mn-ea"/>
              </a:rPr>
              <a:t>5</a:t>
            </a:r>
            <a:r>
              <a:rPr lang="zh-CN" altLang="en-US">
                <a:solidFill>
                  <a:schemeClr val="accent3"/>
                </a:solidFill>
                <a:effectLst/>
                <a:sym typeface="+mn-ea"/>
              </a:rPr>
              <a:t>、内容日记分享界面</a:t>
            </a:r>
            <a:endParaRPr lang="zh-CN" altLang="en-US">
              <a:solidFill>
                <a:schemeClr val="accent3"/>
              </a:solidFill>
              <a:effectLst/>
            </a:endParaRPr>
          </a:p>
          <a:p>
            <a:endParaRPr lang="zh-CN" altLang="en-US"/>
          </a:p>
        </p:txBody>
      </p:sp>
      <p:pic>
        <p:nvPicPr>
          <p:cNvPr id="3" name="图片 2" descr="个人日记区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00175" y="1197610"/>
            <a:ext cx="10058400" cy="546671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40435" y="702310"/>
            <a:ext cx="334327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r>
              <a:rPr lang="en-US" altLang="zh-CN" sz="2400">
                <a:solidFill>
                  <a:schemeClr val="accent3"/>
                </a:solidFill>
                <a:effectLst/>
              </a:rPr>
              <a:t>6</a:t>
            </a:r>
            <a:r>
              <a:rPr lang="zh-CN" altLang="en-US" sz="2400">
                <a:solidFill>
                  <a:schemeClr val="accent3"/>
                </a:solidFill>
                <a:effectLst/>
              </a:rPr>
              <a:t>、图片内容查看界面</a:t>
            </a:r>
            <a:endParaRPr lang="zh-CN" altLang="en-US" sz="2400">
              <a:solidFill>
                <a:schemeClr val="accent3"/>
              </a:solidFill>
              <a:effectLst/>
            </a:endParaRPr>
          </a:p>
        </p:txBody>
      </p:sp>
      <p:pic>
        <p:nvPicPr>
          <p:cNvPr id="3" name="图片 2" descr="文章查看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55370" y="1323975"/>
            <a:ext cx="8992235" cy="546290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40435" y="685800"/>
            <a:ext cx="334327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r>
              <a:rPr lang="en-US" altLang="zh-CN" sz="2400">
                <a:solidFill>
                  <a:schemeClr val="accent3"/>
                </a:solidFill>
                <a:effectLst/>
              </a:rPr>
              <a:t>7</a:t>
            </a:r>
            <a:r>
              <a:rPr lang="zh-CN" altLang="en-US" sz="2400">
                <a:solidFill>
                  <a:schemeClr val="accent3"/>
                </a:solidFill>
                <a:effectLst/>
              </a:rPr>
              <a:t>、日记查看界面</a:t>
            </a:r>
            <a:endParaRPr lang="zh-CN" altLang="en-US" sz="2400">
              <a:solidFill>
                <a:schemeClr val="accent3"/>
              </a:solidFill>
              <a:effectLst/>
            </a:endParaRPr>
          </a:p>
        </p:txBody>
      </p:sp>
      <p:pic>
        <p:nvPicPr>
          <p:cNvPr id="3" name="图片 2" descr="文章阅读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77895" y="467360"/>
            <a:ext cx="7051675" cy="652843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940435" y="702310"/>
            <a:ext cx="334327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r>
              <a:rPr lang="en-US" altLang="zh-CN" sz="2400">
                <a:solidFill>
                  <a:schemeClr val="accent3"/>
                </a:solidFill>
                <a:effectLst/>
              </a:rPr>
              <a:t>8</a:t>
            </a:r>
            <a:r>
              <a:rPr lang="zh-CN" altLang="en-US" sz="2400">
                <a:solidFill>
                  <a:schemeClr val="accent3"/>
                </a:solidFill>
                <a:effectLst/>
              </a:rPr>
              <a:t>、他人空间界面</a:t>
            </a:r>
            <a:endParaRPr lang="zh-CN" altLang="en-US" sz="2400">
              <a:solidFill>
                <a:schemeClr val="accent3"/>
              </a:solidFill>
              <a:effectLst/>
            </a:endParaRPr>
          </a:p>
        </p:txBody>
      </p:sp>
      <p:pic>
        <p:nvPicPr>
          <p:cNvPr id="2" name="图片 1" descr="他人空间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37330" y="587375"/>
            <a:ext cx="6245225" cy="657669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470025" y="793115"/>
            <a:ext cx="623824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功能实现</a:t>
            </a:r>
            <a:r>
              <a:rPr lang="en-US" altLang="zh-CN" sz="4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——</a:t>
            </a:r>
            <a:r>
              <a:rPr lang="zh-CN" altLang="en-US" sz="4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后端处理</a:t>
            </a:r>
            <a:endParaRPr lang="zh-CN" altLang="en-US" sz="440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华文琥珀" panose="02010800040101010101" charset="-122"/>
              <a:ea typeface="华文琥珀" panose="020108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66875" y="2309495"/>
            <a:ext cx="8262620" cy="3076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>
                <a:solidFill>
                  <a:srgbClr val="00B369"/>
                </a:solidFill>
              </a:rPr>
              <a:t>后端语言</a:t>
            </a:r>
            <a:r>
              <a:rPr lang="en-US" altLang="zh-CN" sz="4400" b="1">
                <a:solidFill>
                  <a:srgbClr val="00B369"/>
                </a:solidFill>
              </a:rPr>
              <a:t>node.js</a:t>
            </a:r>
            <a:endParaRPr lang="en-US" altLang="zh-CN" sz="4400" b="1">
              <a:solidFill>
                <a:srgbClr val="00B369"/>
              </a:solidFill>
            </a:endParaRPr>
          </a:p>
          <a:p>
            <a:r>
              <a:rPr lang="zh-CN" altLang="en-US" sz="4400" b="1">
                <a:solidFill>
                  <a:srgbClr val="00B369"/>
                </a:solidFill>
              </a:rPr>
              <a:t>数据库</a:t>
            </a:r>
            <a:r>
              <a:rPr lang="en-US" altLang="zh-CN" sz="4400" b="1">
                <a:solidFill>
                  <a:srgbClr val="00B369"/>
                </a:solidFill>
              </a:rPr>
              <a:t>MongoDB</a:t>
            </a:r>
            <a:endParaRPr lang="en-US" altLang="zh-CN" sz="4400" b="1">
              <a:solidFill>
                <a:srgbClr val="00B369"/>
              </a:solidFill>
            </a:endParaRPr>
          </a:p>
          <a:p>
            <a:r>
              <a:rPr lang="zh-CN" altLang="en-US" sz="4400" b="1">
                <a:solidFill>
                  <a:srgbClr val="00B369"/>
                </a:solidFill>
              </a:rPr>
              <a:t>模板引擎</a:t>
            </a:r>
            <a:r>
              <a:rPr lang="en-US" altLang="zh-CN" sz="4400" b="1">
                <a:solidFill>
                  <a:srgbClr val="00B369"/>
                </a:solidFill>
              </a:rPr>
              <a:t>Ejs</a:t>
            </a:r>
            <a:endParaRPr lang="en-US" altLang="zh-CN" sz="4400" b="1">
              <a:solidFill>
                <a:srgbClr val="00B369"/>
              </a:solidFill>
            </a:endParaRPr>
          </a:p>
          <a:p>
            <a:r>
              <a:rPr lang="zh-CN" altLang="en-US" sz="4400" b="1">
                <a:solidFill>
                  <a:srgbClr val="00B369"/>
                </a:solidFill>
              </a:rPr>
              <a:t>数据库框架</a:t>
            </a:r>
            <a:r>
              <a:rPr lang="en-US" altLang="zh-CN" sz="4400" b="1">
                <a:solidFill>
                  <a:srgbClr val="00B369"/>
                </a:solidFill>
              </a:rPr>
              <a:t>mongoose</a:t>
            </a:r>
            <a:endParaRPr lang="en-US" altLang="zh-CN"/>
          </a:p>
          <a:p>
            <a:endParaRPr lang="en-US" altLang="zh-C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" name="组合 11"/>
          <p:cNvGrpSpPr/>
          <p:nvPr/>
        </p:nvGrpSpPr>
        <p:grpSpPr bwMode="auto">
          <a:xfrm>
            <a:off x="2036887" y="1371312"/>
            <a:ext cx="4954141" cy="1034344"/>
            <a:chOff x="3886200" y="188686"/>
            <a:chExt cx="4699000" cy="979713"/>
          </a:xfrm>
        </p:grpSpPr>
        <p:sp>
          <p:nvSpPr>
            <p:cNvPr id="92" name="任意多边形 91"/>
            <p:cNvSpPr/>
            <p:nvPr/>
          </p:nvSpPr>
          <p:spPr>
            <a:xfrm>
              <a:off x="3886200" y="188686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rgbClr val="0CCDD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3" name="任意多边形 92"/>
            <p:cNvSpPr/>
            <p:nvPr/>
          </p:nvSpPr>
          <p:spPr>
            <a:xfrm>
              <a:off x="4089400" y="283804"/>
              <a:ext cx="4495800" cy="884595"/>
            </a:xfrm>
            <a:custGeom>
              <a:avLst/>
              <a:gdLst>
                <a:gd name="connsiteX0" fmla="*/ 0 w 4495800"/>
                <a:gd name="connsiteY0" fmla="*/ 285750 h 1981200"/>
                <a:gd name="connsiteX1" fmla="*/ 419100 w 4495800"/>
                <a:gd name="connsiteY1" fmla="*/ 1866900 h 1981200"/>
                <a:gd name="connsiteX2" fmla="*/ 4114800 w 4495800"/>
                <a:gd name="connsiteY2" fmla="*/ 1981200 h 1981200"/>
                <a:gd name="connsiteX3" fmla="*/ 4495800 w 4495800"/>
                <a:gd name="connsiteY3" fmla="*/ 0 h 1981200"/>
                <a:gd name="connsiteX4" fmla="*/ 0 w 4495800"/>
                <a:gd name="connsiteY4" fmla="*/ 285750 h 1981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5800" h="1981200">
                  <a:moveTo>
                    <a:pt x="0" y="285750"/>
                  </a:moveTo>
                  <a:lnTo>
                    <a:pt x="419100" y="1866900"/>
                  </a:lnTo>
                  <a:lnTo>
                    <a:pt x="4114800" y="1981200"/>
                  </a:lnTo>
                  <a:lnTo>
                    <a:pt x="4495800" y="0"/>
                  </a:lnTo>
                  <a:lnTo>
                    <a:pt x="0" y="285750"/>
                  </a:lnTo>
                  <a:close/>
                </a:path>
              </a:pathLst>
            </a:custGeom>
            <a:solidFill>
              <a:schemeClr val="accent1">
                <a:alpha val="4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375" dirty="0">
                  <a:latin typeface="方正正中黑简体" panose="02000000000000000000" pitchFamily="2" charset="-122"/>
                  <a:ea typeface="方正正中黑简体" panose="02000000000000000000" pitchFamily="2" charset="-122"/>
                </a:rPr>
                <a:t>目录</a:t>
              </a:r>
              <a:r>
                <a:rPr lang="zh-CN" altLang="en-US" sz="3375" b="1" dirty="0"/>
                <a:t> </a:t>
              </a:r>
              <a:r>
                <a:rPr lang="en-US" altLang="zh-CN" sz="3375" b="1" dirty="0"/>
                <a:t>/</a:t>
              </a:r>
              <a:r>
                <a:rPr lang="en-US" altLang="zh-CN" sz="3200" dirty="0"/>
                <a:t>CONTENTS</a:t>
              </a:r>
              <a:endParaRPr lang="zh-CN" altLang="en-US" sz="3200" dirty="0"/>
            </a:p>
          </p:txBody>
        </p:sp>
      </p:grpSp>
      <p:grpSp>
        <p:nvGrpSpPr>
          <p:cNvPr id="94" name="组合 41"/>
          <p:cNvGrpSpPr/>
          <p:nvPr/>
        </p:nvGrpSpPr>
        <p:grpSpPr bwMode="auto">
          <a:xfrm>
            <a:off x="4813699" y="2765441"/>
            <a:ext cx="613818" cy="555771"/>
            <a:chOff x="2727102" y="1805798"/>
            <a:chExt cx="789301" cy="714855"/>
          </a:xfrm>
        </p:grpSpPr>
        <p:grpSp>
          <p:nvGrpSpPr>
            <p:cNvPr id="95" name="组合 35"/>
            <p:cNvGrpSpPr/>
            <p:nvPr/>
          </p:nvGrpSpPr>
          <p:grpSpPr bwMode="auto">
            <a:xfrm>
              <a:off x="2727102" y="1809520"/>
              <a:ext cx="789301" cy="711133"/>
              <a:chOff x="3696385" y="1762464"/>
              <a:chExt cx="2543112" cy="2379436"/>
            </a:xfrm>
          </p:grpSpPr>
          <p:sp>
            <p:nvSpPr>
              <p:cNvPr id="97" name="矩形 96"/>
              <p:cNvSpPr/>
              <p:nvPr/>
            </p:nvSpPr>
            <p:spPr>
              <a:xfrm>
                <a:off x="3855008" y="1760639"/>
                <a:ext cx="2379374" cy="2381261"/>
              </a:xfrm>
              <a:prstGeom prst="rect">
                <a:avLst/>
              </a:prstGeom>
              <a:solidFill>
                <a:schemeClr val="accent2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98" name="矩形 34"/>
              <p:cNvSpPr/>
              <p:nvPr/>
            </p:nvSpPr>
            <p:spPr>
              <a:xfrm>
                <a:off x="3696385" y="1803162"/>
                <a:ext cx="2543112" cy="1041802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96" name="文本框 39"/>
            <p:cNvSpPr txBox="1">
              <a:spLocks noChangeArrowheads="1"/>
            </p:cNvSpPr>
            <p:nvPr/>
          </p:nvSpPr>
          <p:spPr bwMode="auto">
            <a:xfrm>
              <a:off x="2816060" y="1805798"/>
              <a:ext cx="659860" cy="6728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  <a:ea typeface="时尚中黑简体" pitchFamily="2" charset="-122"/>
                  <a:cs typeface="Arial" panose="020B0604020202020204" pitchFamily="34" charset="0"/>
                </a:rPr>
                <a:t>01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99" name="组合 42"/>
          <p:cNvGrpSpPr/>
          <p:nvPr/>
        </p:nvGrpSpPr>
        <p:grpSpPr bwMode="auto">
          <a:xfrm>
            <a:off x="5702434" y="2767640"/>
            <a:ext cx="3980560" cy="553573"/>
            <a:chOff x="3859762" y="1809521"/>
            <a:chExt cx="5116559" cy="711133"/>
          </a:xfrm>
        </p:grpSpPr>
        <p:grpSp>
          <p:nvGrpSpPr>
            <p:cNvPr id="100" name="组合 36"/>
            <p:cNvGrpSpPr/>
            <p:nvPr/>
          </p:nvGrpSpPr>
          <p:grpSpPr bwMode="auto">
            <a:xfrm>
              <a:off x="3859762" y="1809521"/>
              <a:ext cx="5116559" cy="711133"/>
              <a:chOff x="3856314" y="1762464"/>
              <a:chExt cx="2383183" cy="2379436"/>
            </a:xfrm>
          </p:grpSpPr>
          <p:sp>
            <p:nvSpPr>
              <p:cNvPr id="102" name="矩形 101"/>
              <p:cNvSpPr/>
              <p:nvPr/>
            </p:nvSpPr>
            <p:spPr>
              <a:xfrm>
                <a:off x="3856314" y="1763631"/>
                <a:ext cx="2379486" cy="2378269"/>
              </a:xfrm>
              <a:prstGeom prst="rect">
                <a:avLst/>
              </a:prstGeom>
              <a:solidFill>
                <a:schemeClr val="accent2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03" name="矩形 34"/>
              <p:cNvSpPr/>
              <p:nvPr/>
            </p:nvSpPr>
            <p:spPr>
              <a:xfrm>
                <a:off x="3860011" y="1806100"/>
                <a:ext cx="2379486" cy="1576663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  <a:gd name="connsiteX0-51" fmla="*/ 45292 w 703716"/>
                  <a:gd name="connsiteY0-52" fmla="*/ 0 h 525639"/>
                  <a:gd name="connsiteX1-53" fmla="*/ 703716 w 703716"/>
                  <a:gd name="connsiteY1-54" fmla="*/ 0 h 525639"/>
                  <a:gd name="connsiteX2-55" fmla="*/ 703716 w 703716"/>
                  <a:gd name="connsiteY2-56" fmla="*/ 286509 h 525639"/>
                  <a:gd name="connsiteX3-57" fmla="*/ 0 w 703716"/>
                  <a:gd name="connsiteY3-58" fmla="*/ 180681 h 525639"/>
                  <a:gd name="connsiteX4-59" fmla="*/ 45292 w 703716"/>
                  <a:gd name="connsiteY4-60" fmla="*/ 0 h 525639"/>
                  <a:gd name="connsiteX0-61" fmla="*/ 45292 w 703716"/>
                  <a:gd name="connsiteY0-62" fmla="*/ 0 h 286509"/>
                  <a:gd name="connsiteX1-63" fmla="*/ 703716 w 703716"/>
                  <a:gd name="connsiteY1-64" fmla="*/ 0 h 286509"/>
                  <a:gd name="connsiteX2-65" fmla="*/ 703716 w 703716"/>
                  <a:gd name="connsiteY2-66" fmla="*/ 286509 h 286509"/>
                  <a:gd name="connsiteX3-67" fmla="*/ 0 w 703716"/>
                  <a:gd name="connsiteY3-68" fmla="*/ 180681 h 286509"/>
                  <a:gd name="connsiteX4-69" fmla="*/ 45292 w 703716"/>
                  <a:gd name="connsiteY4-70" fmla="*/ 0 h 286509"/>
                  <a:gd name="connsiteX0-71" fmla="*/ 0 w 658424"/>
                  <a:gd name="connsiteY0-72" fmla="*/ 0 h 474648"/>
                  <a:gd name="connsiteX1-73" fmla="*/ 658424 w 658424"/>
                  <a:gd name="connsiteY1-74" fmla="*/ 0 h 474648"/>
                  <a:gd name="connsiteX2-75" fmla="*/ 658424 w 658424"/>
                  <a:gd name="connsiteY2-76" fmla="*/ 286509 h 474648"/>
                  <a:gd name="connsiteX3-77" fmla="*/ 2177 w 658424"/>
                  <a:gd name="connsiteY3-78" fmla="*/ 474648 h 474648"/>
                  <a:gd name="connsiteX4-79" fmla="*/ 0 w 658424"/>
                  <a:gd name="connsiteY4-80" fmla="*/ 0 h 474648"/>
                  <a:gd name="connsiteX0-81" fmla="*/ 0 w 658424"/>
                  <a:gd name="connsiteY0-82" fmla="*/ 0 h 474648"/>
                  <a:gd name="connsiteX1-83" fmla="*/ 658424 w 658424"/>
                  <a:gd name="connsiteY1-84" fmla="*/ 0 h 474648"/>
                  <a:gd name="connsiteX2-85" fmla="*/ 658424 w 658424"/>
                  <a:gd name="connsiteY2-86" fmla="*/ 286509 h 474648"/>
                  <a:gd name="connsiteX3-87" fmla="*/ 2177 w 658424"/>
                  <a:gd name="connsiteY3-88" fmla="*/ 474648 h 474648"/>
                  <a:gd name="connsiteX4-89" fmla="*/ 0 w 658424"/>
                  <a:gd name="connsiteY4-90" fmla="*/ 0 h 474648"/>
                  <a:gd name="connsiteX0-91" fmla="*/ 0 w 658424"/>
                  <a:gd name="connsiteY0-92" fmla="*/ 0 h 478579"/>
                  <a:gd name="connsiteX1-93" fmla="*/ 658424 w 658424"/>
                  <a:gd name="connsiteY1-94" fmla="*/ 0 h 478579"/>
                  <a:gd name="connsiteX2-95" fmla="*/ 658424 w 658424"/>
                  <a:gd name="connsiteY2-96" fmla="*/ 286509 h 478579"/>
                  <a:gd name="connsiteX3-97" fmla="*/ 2177 w 658424"/>
                  <a:gd name="connsiteY3-98" fmla="*/ 474648 h 478579"/>
                  <a:gd name="connsiteX4-99" fmla="*/ 0 w 658424"/>
                  <a:gd name="connsiteY4-100" fmla="*/ 0 h 478579"/>
                  <a:gd name="connsiteX0-101" fmla="*/ 0 w 658424"/>
                  <a:gd name="connsiteY0-102" fmla="*/ 0 h 477010"/>
                  <a:gd name="connsiteX1-103" fmla="*/ 658424 w 658424"/>
                  <a:gd name="connsiteY1-104" fmla="*/ 0 h 477010"/>
                  <a:gd name="connsiteX2-105" fmla="*/ 658424 w 658424"/>
                  <a:gd name="connsiteY2-106" fmla="*/ 286509 h 477010"/>
                  <a:gd name="connsiteX3-107" fmla="*/ 2177 w 658424"/>
                  <a:gd name="connsiteY3-108" fmla="*/ 474648 h 477010"/>
                  <a:gd name="connsiteX4-109" fmla="*/ 0 w 658424"/>
                  <a:gd name="connsiteY4-110" fmla="*/ 0 h 477010"/>
                  <a:gd name="connsiteX0-111" fmla="*/ 0 w 658424"/>
                  <a:gd name="connsiteY0-112" fmla="*/ 0 h 505769"/>
                  <a:gd name="connsiteX1-113" fmla="*/ 658424 w 658424"/>
                  <a:gd name="connsiteY1-114" fmla="*/ 0 h 505769"/>
                  <a:gd name="connsiteX2-115" fmla="*/ 658424 w 658424"/>
                  <a:gd name="connsiteY2-116" fmla="*/ 286509 h 505769"/>
                  <a:gd name="connsiteX3-117" fmla="*/ 2177 w 658424"/>
                  <a:gd name="connsiteY3-118" fmla="*/ 474648 h 505769"/>
                  <a:gd name="connsiteX4-119" fmla="*/ 0 w 658424"/>
                  <a:gd name="connsiteY4-120" fmla="*/ 0 h 505769"/>
                  <a:gd name="connsiteX0-121" fmla="*/ 0 w 658424"/>
                  <a:gd name="connsiteY0-122" fmla="*/ 0 h 525981"/>
                  <a:gd name="connsiteX1-123" fmla="*/ 658424 w 658424"/>
                  <a:gd name="connsiteY1-124" fmla="*/ 0 h 525981"/>
                  <a:gd name="connsiteX2-125" fmla="*/ 658424 w 658424"/>
                  <a:gd name="connsiteY2-126" fmla="*/ 286509 h 525981"/>
                  <a:gd name="connsiteX3-127" fmla="*/ 2177 w 658424"/>
                  <a:gd name="connsiteY3-128" fmla="*/ 474648 h 525981"/>
                  <a:gd name="connsiteX4-129" fmla="*/ 0 w 658424"/>
                  <a:gd name="connsiteY4-130" fmla="*/ 0 h 525981"/>
                  <a:gd name="connsiteX0-131" fmla="*/ 0 w 658424"/>
                  <a:gd name="connsiteY0-132" fmla="*/ 0 h 436868"/>
                  <a:gd name="connsiteX1-133" fmla="*/ 658424 w 658424"/>
                  <a:gd name="connsiteY1-134" fmla="*/ 0 h 436868"/>
                  <a:gd name="connsiteX2-135" fmla="*/ 658424 w 658424"/>
                  <a:gd name="connsiteY2-136" fmla="*/ 286509 h 436868"/>
                  <a:gd name="connsiteX3-137" fmla="*/ 2177 w 658424"/>
                  <a:gd name="connsiteY3-138" fmla="*/ 251233 h 436868"/>
                  <a:gd name="connsiteX4-139" fmla="*/ 0 w 658424"/>
                  <a:gd name="connsiteY4-140" fmla="*/ 0 h 436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658424" h="436868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01" name="矩形 100"/>
            <p:cNvSpPr/>
            <p:nvPr/>
          </p:nvSpPr>
          <p:spPr>
            <a:xfrm>
              <a:off x="4943773" y="1868801"/>
              <a:ext cx="2977573" cy="591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用户与需求分析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4" name="组合 41"/>
          <p:cNvGrpSpPr/>
          <p:nvPr/>
        </p:nvGrpSpPr>
        <p:grpSpPr bwMode="auto">
          <a:xfrm>
            <a:off x="4813699" y="3489163"/>
            <a:ext cx="613818" cy="555771"/>
            <a:chOff x="2727102" y="1805798"/>
            <a:chExt cx="789301" cy="714855"/>
          </a:xfrm>
        </p:grpSpPr>
        <p:grpSp>
          <p:nvGrpSpPr>
            <p:cNvPr id="105" name="组合 35"/>
            <p:cNvGrpSpPr/>
            <p:nvPr/>
          </p:nvGrpSpPr>
          <p:grpSpPr bwMode="auto">
            <a:xfrm>
              <a:off x="2727102" y="1809520"/>
              <a:ext cx="789301" cy="711133"/>
              <a:chOff x="3696385" y="1762464"/>
              <a:chExt cx="2543112" cy="2379436"/>
            </a:xfrm>
          </p:grpSpPr>
          <p:sp>
            <p:nvSpPr>
              <p:cNvPr id="107" name="矩形 106"/>
              <p:cNvSpPr/>
              <p:nvPr/>
            </p:nvSpPr>
            <p:spPr>
              <a:xfrm>
                <a:off x="3855008" y="1760639"/>
                <a:ext cx="2379374" cy="2381261"/>
              </a:xfrm>
              <a:prstGeom prst="rect">
                <a:avLst/>
              </a:prstGeom>
              <a:solidFill>
                <a:schemeClr val="accent1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08" name="矩形 34"/>
              <p:cNvSpPr/>
              <p:nvPr/>
            </p:nvSpPr>
            <p:spPr>
              <a:xfrm>
                <a:off x="3696385" y="1803162"/>
                <a:ext cx="2543112" cy="1041802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06" name="文本框 39"/>
            <p:cNvSpPr txBox="1">
              <a:spLocks noChangeArrowheads="1"/>
            </p:cNvSpPr>
            <p:nvPr/>
          </p:nvSpPr>
          <p:spPr bwMode="auto">
            <a:xfrm>
              <a:off x="2788239" y="1805798"/>
              <a:ext cx="715502" cy="6728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  <a:ea typeface="时尚中黑简体" pitchFamily="2" charset="-122"/>
                  <a:cs typeface="Arial" panose="020B0604020202020204" pitchFamily="34" charset="0"/>
                </a:rPr>
                <a:t>02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09" name="组合 42"/>
          <p:cNvGrpSpPr/>
          <p:nvPr/>
        </p:nvGrpSpPr>
        <p:grpSpPr bwMode="auto">
          <a:xfrm>
            <a:off x="5702434" y="3491361"/>
            <a:ext cx="3980560" cy="553573"/>
            <a:chOff x="3859762" y="1809521"/>
            <a:chExt cx="5116559" cy="711133"/>
          </a:xfrm>
        </p:grpSpPr>
        <p:grpSp>
          <p:nvGrpSpPr>
            <p:cNvPr id="110" name="组合 36"/>
            <p:cNvGrpSpPr/>
            <p:nvPr/>
          </p:nvGrpSpPr>
          <p:grpSpPr bwMode="auto">
            <a:xfrm>
              <a:off x="3859762" y="1809521"/>
              <a:ext cx="5116559" cy="711133"/>
              <a:chOff x="3856314" y="1762464"/>
              <a:chExt cx="2383183" cy="2379436"/>
            </a:xfrm>
          </p:grpSpPr>
          <p:sp>
            <p:nvSpPr>
              <p:cNvPr id="112" name="矩形 111"/>
              <p:cNvSpPr/>
              <p:nvPr/>
            </p:nvSpPr>
            <p:spPr>
              <a:xfrm>
                <a:off x="3856314" y="1763631"/>
                <a:ext cx="2379486" cy="2378269"/>
              </a:xfrm>
              <a:prstGeom prst="rect">
                <a:avLst/>
              </a:prstGeom>
              <a:solidFill>
                <a:schemeClr val="accent1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13" name="矩形 34"/>
              <p:cNvSpPr/>
              <p:nvPr/>
            </p:nvSpPr>
            <p:spPr>
              <a:xfrm>
                <a:off x="3860011" y="1806100"/>
                <a:ext cx="2379486" cy="1576663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  <a:gd name="connsiteX0-51" fmla="*/ 45292 w 703716"/>
                  <a:gd name="connsiteY0-52" fmla="*/ 0 h 525639"/>
                  <a:gd name="connsiteX1-53" fmla="*/ 703716 w 703716"/>
                  <a:gd name="connsiteY1-54" fmla="*/ 0 h 525639"/>
                  <a:gd name="connsiteX2-55" fmla="*/ 703716 w 703716"/>
                  <a:gd name="connsiteY2-56" fmla="*/ 286509 h 525639"/>
                  <a:gd name="connsiteX3-57" fmla="*/ 0 w 703716"/>
                  <a:gd name="connsiteY3-58" fmla="*/ 180681 h 525639"/>
                  <a:gd name="connsiteX4-59" fmla="*/ 45292 w 703716"/>
                  <a:gd name="connsiteY4-60" fmla="*/ 0 h 525639"/>
                  <a:gd name="connsiteX0-61" fmla="*/ 45292 w 703716"/>
                  <a:gd name="connsiteY0-62" fmla="*/ 0 h 286509"/>
                  <a:gd name="connsiteX1-63" fmla="*/ 703716 w 703716"/>
                  <a:gd name="connsiteY1-64" fmla="*/ 0 h 286509"/>
                  <a:gd name="connsiteX2-65" fmla="*/ 703716 w 703716"/>
                  <a:gd name="connsiteY2-66" fmla="*/ 286509 h 286509"/>
                  <a:gd name="connsiteX3-67" fmla="*/ 0 w 703716"/>
                  <a:gd name="connsiteY3-68" fmla="*/ 180681 h 286509"/>
                  <a:gd name="connsiteX4-69" fmla="*/ 45292 w 703716"/>
                  <a:gd name="connsiteY4-70" fmla="*/ 0 h 286509"/>
                  <a:gd name="connsiteX0-71" fmla="*/ 0 w 658424"/>
                  <a:gd name="connsiteY0-72" fmla="*/ 0 h 474648"/>
                  <a:gd name="connsiteX1-73" fmla="*/ 658424 w 658424"/>
                  <a:gd name="connsiteY1-74" fmla="*/ 0 h 474648"/>
                  <a:gd name="connsiteX2-75" fmla="*/ 658424 w 658424"/>
                  <a:gd name="connsiteY2-76" fmla="*/ 286509 h 474648"/>
                  <a:gd name="connsiteX3-77" fmla="*/ 2177 w 658424"/>
                  <a:gd name="connsiteY3-78" fmla="*/ 474648 h 474648"/>
                  <a:gd name="connsiteX4-79" fmla="*/ 0 w 658424"/>
                  <a:gd name="connsiteY4-80" fmla="*/ 0 h 474648"/>
                  <a:gd name="connsiteX0-81" fmla="*/ 0 w 658424"/>
                  <a:gd name="connsiteY0-82" fmla="*/ 0 h 474648"/>
                  <a:gd name="connsiteX1-83" fmla="*/ 658424 w 658424"/>
                  <a:gd name="connsiteY1-84" fmla="*/ 0 h 474648"/>
                  <a:gd name="connsiteX2-85" fmla="*/ 658424 w 658424"/>
                  <a:gd name="connsiteY2-86" fmla="*/ 286509 h 474648"/>
                  <a:gd name="connsiteX3-87" fmla="*/ 2177 w 658424"/>
                  <a:gd name="connsiteY3-88" fmla="*/ 474648 h 474648"/>
                  <a:gd name="connsiteX4-89" fmla="*/ 0 w 658424"/>
                  <a:gd name="connsiteY4-90" fmla="*/ 0 h 474648"/>
                  <a:gd name="connsiteX0-91" fmla="*/ 0 w 658424"/>
                  <a:gd name="connsiteY0-92" fmla="*/ 0 h 478579"/>
                  <a:gd name="connsiteX1-93" fmla="*/ 658424 w 658424"/>
                  <a:gd name="connsiteY1-94" fmla="*/ 0 h 478579"/>
                  <a:gd name="connsiteX2-95" fmla="*/ 658424 w 658424"/>
                  <a:gd name="connsiteY2-96" fmla="*/ 286509 h 478579"/>
                  <a:gd name="connsiteX3-97" fmla="*/ 2177 w 658424"/>
                  <a:gd name="connsiteY3-98" fmla="*/ 474648 h 478579"/>
                  <a:gd name="connsiteX4-99" fmla="*/ 0 w 658424"/>
                  <a:gd name="connsiteY4-100" fmla="*/ 0 h 478579"/>
                  <a:gd name="connsiteX0-101" fmla="*/ 0 w 658424"/>
                  <a:gd name="connsiteY0-102" fmla="*/ 0 h 477010"/>
                  <a:gd name="connsiteX1-103" fmla="*/ 658424 w 658424"/>
                  <a:gd name="connsiteY1-104" fmla="*/ 0 h 477010"/>
                  <a:gd name="connsiteX2-105" fmla="*/ 658424 w 658424"/>
                  <a:gd name="connsiteY2-106" fmla="*/ 286509 h 477010"/>
                  <a:gd name="connsiteX3-107" fmla="*/ 2177 w 658424"/>
                  <a:gd name="connsiteY3-108" fmla="*/ 474648 h 477010"/>
                  <a:gd name="connsiteX4-109" fmla="*/ 0 w 658424"/>
                  <a:gd name="connsiteY4-110" fmla="*/ 0 h 477010"/>
                  <a:gd name="connsiteX0-111" fmla="*/ 0 w 658424"/>
                  <a:gd name="connsiteY0-112" fmla="*/ 0 h 505769"/>
                  <a:gd name="connsiteX1-113" fmla="*/ 658424 w 658424"/>
                  <a:gd name="connsiteY1-114" fmla="*/ 0 h 505769"/>
                  <a:gd name="connsiteX2-115" fmla="*/ 658424 w 658424"/>
                  <a:gd name="connsiteY2-116" fmla="*/ 286509 h 505769"/>
                  <a:gd name="connsiteX3-117" fmla="*/ 2177 w 658424"/>
                  <a:gd name="connsiteY3-118" fmla="*/ 474648 h 505769"/>
                  <a:gd name="connsiteX4-119" fmla="*/ 0 w 658424"/>
                  <a:gd name="connsiteY4-120" fmla="*/ 0 h 505769"/>
                  <a:gd name="connsiteX0-121" fmla="*/ 0 w 658424"/>
                  <a:gd name="connsiteY0-122" fmla="*/ 0 h 525981"/>
                  <a:gd name="connsiteX1-123" fmla="*/ 658424 w 658424"/>
                  <a:gd name="connsiteY1-124" fmla="*/ 0 h 525981"/>
                  <a:gd name="connsiteX2-125" fmla="*/ 658424 w 658424"/>
                  <a:gd name="connsiteY2-126" fmla="*/ 286509 h 525981"/>
                  <a:gd name="connsiteX3-127" fmla="*/ 2177 w 658424"/>
                  <a:gd name="connsiteY3-128" fmla="*/ 474648 h 525981"/>
                  <a:gd name="connsiteX4-129" fmla="*/ 0 w 658424"/>
                  <a:gd name="connsiteY4-130" fmla="*/ 0 h 525981"/>
                  <a:gd name="connsiteX0-131" fmla="*/ 0 w 658424"/>
                  <a:gd name="connsiteY0-132" fmla="*/ 0 h 436868"/>
                  <a:gd name="connsiteX1-133" fmla="*/ 658424 w 658424"/>
                  <a:gd name="connsiteY1-134" fmla="*/ 0 h 436868"/>
                  <a:gd name="connsiteX2-135" fmla="*/ 658424 w 658424"/>
                  <a:gd name="connsiteY2-136" fmla="*/ 286509 h 436868"/>
                  <a:gd name="connsiteX3-137" fmla="*/ 2177 w 658424"/>
                  <a:gd name="connsiteY3-138" fmla="*/ 251233 h 436868"/>
                  <a:gd name="connsiteX4-139" fmla="*/ 0 w 658424"/>
                  <a:gd name="connsiteY4-140" fmla="*/ 0 h 436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658424" h="436868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11" name="矩形 110"/>
            <p:cNvSpPr/>
            <p:nvPr/>
          </p:nvSpPr>
          <p:spPr>
            <a:xfrm>
              <a:off x="4943773" y="1868801"/>
              <a:ext cx="3761144" cy="591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整体分析与概要设计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14" name="组合 113"/>
          <p:cNvGrpSpPr/>
          <p:nvPr/>
        </p:nvGrpSpPr>
        <p:grpSpPr bwMode="auto">
          <a:xfrm>
            <a:off x="4813699" y="4231929"/>
            <a:ext cx="613818" cy="555771"/>
            <a:chOff x="2727102" y="1805798"/>
            <a:chExt cx="789301" cy="714855"/>
          </a:xfrm>
        </p:grpSpPr>
        <p:grpSp>
          <p:nvGrpSpPr>
            <p:cNvPr id="115" name="组合 35"/>
            <p:cNvGrpSpPr/>
            <p:nvPr/>
          </p:nvGrpSpPr>
          <p:grpSpPr bwMode="auto">
            <a:xfrm>
              <a:off x="2727102" y="1809520"/>
              <a:ext cx="789301" cy="711133"/>
              <a:chOff x="3696385" y="1762464"/>
              <a:chExt cx="2543112" cy="2379436"/>
            </a:xfrm>
          </p:grpSpPr>
          <p:sp>
            <p:nvSpPr>
              <p:cNvPr id="117" name="矩形 116"/>
              <p:cNvSpPr/>
              <p:nvPr/>
            </p:nvSpPr>
            <p:spPr>
              <a:xfrm>
                <a:off x="3855008" y="1760639"/>
                <a:ext cx="2379374" cy="2381261"/>
              </a:xfrm>
              <a:prstGeom prst="rect">
                <a:avLst/>
              </a:prstGeom>
              <a:solidFill>
                <a:schemeClr val="accent2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18" name="矩形 34"/>
              <p:cNvSpPr/>
              <p:nvPr/>
            </p:nvSpPr>
            <p:spPr>
              <a:xfrm>
                <a:off x="3696385" y="1803162"/>
                <a:ext cx="2543112" cy="1041802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16" name="文本框 39"/>
            <p:cNvSpPr txBox="1">
              <a:spLocks noChangeArrowheads="1"/>
            </p:cNvSpPr>
            <p:nvPr/>
          </p:nvSpPr>
          <p:spPr bwMode="auto">
            <a:xfrm>
              <a:off x="2781026" y="1805798"/>
              <a:ext cx="729926" cy="6728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  <a:ea typeface="时尚中黑简体" pitchFamily="2" charset="-122"/>
                  <a:cs typeface="Arial" panose="020B0604020202020204" pitchFamily="34" charset="0"/>
                </a:rPr>
                <a:t>03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19" name="组合 42"/>
          <p:cNvGrpSpPr/>
          <p:nvPr/>
        </p:nvGrpSpPr>
        <p:grpSpPr bwMode="auto">
          <a:xfrm>
            <a:off x="5702434" y="4234128"/>
            <a:ext cx="3980560" cy="553573"/>
            <a:chOff x="3859762" y="1809521"/>
            <a:chExt cx="5116559" cy="711133"/>
          </a:xfrm>
        </p:grpSpPr>
        <p:grpSp>
          <p:nvGrpSpPr>
            <p:cNvPr id="120" name="组合 36"/>
            <p:cNvGrpSpPr/>
            <p:nvPr/>
          </p:nvGrpSpPr>
          <p:grpSpPr bwMode="auto">
            <a:xfrm>
              <a:off x="3859762" y="1809521"/>
              <a:ext cx="5116559" cy="711133"/>
              <a:chOff x="3856314" y="1762464"/>
              <a:chExt cx="2383183" cy="2379436"/>
            </a:xfrm>
          </p:grpSpPr>
          <p:sp>
            <p:nvSpPr>
              <p:cNvPr id="122" name="矩形 121"/>
              <p:cNvSpPr/>
              <p:nvPr/>
            </p:nvSpPr>
            <p:spPr>
              <a:xfrm>
                <a:off x="3856314" y="1763631"/>
                <a:ext cx="2379486" cy="2378269"/>
              </a:xfrm>
              <a:prstGeom prst="rect">
                <a:avLst/>
              </a:prstGeom>
              <a:solidFill>
                <a:schemeClr val="accent2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23" name="矩形 34"/>
              <p:cNvSpPr/>
              <p:nvPr/>
            </p:nvSpPr>
            <p:spPr>
              <a:xfrm>
                <a:off x="3860011" y="1806100"/>
                <a:ext cx="2379486" cy="1576663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  <a:gd name="connsiteX0-51" fmla="*/ 45292 w 703716"/>
                  <a:gd name="connsiteY0-52" fmla="*/ 0 h 525639"/>
                  <a:gd name="connsiteX1-53" fmla="*/ 703716 w 703716"/>
                  <a:gd name="connsiteY1-54" fmla="*/ 0 h 525639"/>
                  <a:gd name="connsiteX2-55" fmla="*/ 703716 w 703716"/>
                  <a:gd name="connsiteY2-56" fmla="*/ 286509 h 525639"/>
                  <a:gd name="connsiteX3-57" fmla="*/ 0 w 703716"/>
                  <a:gd name="connsiteY3-58" fmla="*/ 180681 h 525639"/>
                  <a:gd name="connsiteX4-59" fmla="*/ 45292 w 703716"/>
                  <a:gd name="connsiteY4-60" fmla="*/ 0 h 525639"/>
                  <a:gd name="connsiteX0-61" fmla="*/ 45292 w 703716"/>
                  <a:gd name="connsiteY0-62" fmla="*/ 0 h 286509"/>
                  <a:gd name="connsiteX1-63" fmla="*/ 703716 w 703716"/>
                  <a:gd name="connsiteY1-64" fmla="*/ 0 h 286509"/>
                  <a:gd name="connsiteX2-65" fmla="*/ 703716 w 703716"/>
                  <a:gd name="connsiteY2-66" fmla="*/ 286509 h 286509"/>
                  <a:gd name="connsiteX3-67" fmla="*/ 0 w 703716"/>
                  <a:gd name="connsiteY3-68" fmla="*/ 180681 h 286509"/>
                  <a:gd name="connsiteX4-69" fmla="*/ 45292 w 703716"/>
                  <a:gd name="connsiteY4-70" fmla="*/ 0 h 286509"/>
                  <a:gd name="connsiteX0-71" fmla="*/ 0 w 658424"/>
                  <a:gd name="connsiteY0-72" fmla="*/ 0 h 474648"/>
                  <a:gd name="connsiteX1-73" fmla="*/ 658424 w 658424"/>
                  <a:gd name="connsiteY1-74" fmla="*/ 0 h 474648"/>
                  <a:gd name="connsiteX2-75" fmla="*/ 658424 w 658424"/>
                  <a:gd name="connsiteY2-76" fmla="*/ 286509 h 474648"/>
                  <a:gd name="connsiteX3-77" fmla="*/ 2177 w 658424"/>
                  <a:gd name="connsiteY3-78" fmla="*/ 474648 h 474648"/>
                  <a:gd name="connsiteX4-79" fmla="*/ 0 w 658424"/>
                  <a:gd name="connsiteY4-80" fmla="*/ 0 h 474648"/>
                  <a:gd name="connsiteX0-81" fmla="*/ 0 w 658424"/>
                  <a:gd name="connsiteY0-82" fmla="*/ 0 h 474648"/>
                  <a:gd name="connsiteX1-83" fmla="*/ 658424 w 658424"/>
                  <a:gd name="connsiteY1-84" fmla="*/ 0 h 474648"/>
                  <a:gd name="connsiteX2-85" fmla="*/ 658424 w 658424"/>
                  <a:gd name="connsiteY2-86" fmla="*/ 286509 h 474648"/>
                  <a:gd name="connsiteX3-87" fmla="*/ 2177 w 658424"/>
                  <a:gd name="connsiteY3-88" fmla="*/ 474648 h 474648"/>
                  <a:gd name="connsiteX4-89" fmla="*/ 0 w 658424"/>
                  <a:gd name="connsiteY4-90" fmla="*/ 0 h 474648"/>
                  <a:gd name="connsiteX0-91" fmla="*/ 0 w 658424"/>
                  <a:gd name="connsiteY0-92" fmla="*/ 0 h 478579"/>
                  <a:gd name="connsiteX1-93" fmla="*/ 658424 w 658424"/>
                  <a:gd name="connsiteY1-94" fmla="*/ 0 h 478579"/>
                  <a:gd name="connsiteX2-95" fmla="*/ 658424 w 658424"/>
                  <a:gd name="connsiteY2-96" fmla="*/ 286509 h 478579"/>
                  <a:gd name="connsiteX3-97" fmla="*/ 2177 w 658424"/>
                  <a:gd name="connsiteY3-98" fmla="*/ 474648 h 478579"/>
                  <a:gd name="connsiteX4-99" fmla="*/ 0 w 658424"/>
                  <a:gd name="connsiteY4-100" fmla="*/ 0 h 478579"/>
                  <a:gd name="connsiteX0-101" fmla="*/ 0 w 658424"/>
                  <a:gd name="connsiteY0-102" fmla="*/ 0 h 477010"/>
                  <a:gd name="connsiteX1-103" fmla="*/ 658424 w 658424"/>
                  <a:gd name="connsiteY1-104" fmla="*/ 0 h 477010"/>
                  <a:gd name="connsiteX2-105" fmla="*/ 658424 w 658424"/>
                  <a:gd name="connsiteY2-106" fmla="*/ 286509 h 477010"/>
                  <a:gd name="connsiteX3-107" fmla="*/ 2177 w 658424"/>
                  <a:gd name="connsiteY3-108" fmla="*/ 474648 h 477010"/>
                  <a:gd name="connsiteX4-109" fmla="*/ 0 w 658424"/>
                  <a:gd name="connsiteY4-110" fmla="*/ 0 h 477010"/>
                  <a:gd name="connsiteX0-111" fmla="*/ 0 w 658424"/>
                  <a:gd name="connsiteY0-112" fmla="*/ 0 h 505769"/>
                  <a:gd name="connsiteX1-113" fmla="*/ 658424 w 658424"/>
                  <a:gd name="connsiteY1-114" fmla="*/ 0 h 505769"/>
                  <a:gd name="connsiteX2-115" fmla="*/ 658424 w 658424"/>
                  <a:gd name="connsiteY2-116" fmla="*/ 286509 h 505769"/>
                  <a:gd name="connsiteX3-117" fmla="*/ 2177 w 658424"/>
                  <a:gd name="connsiteY3-118" fmla="*/ 474648 h 505769"/>
                  <a:gd name="connsiteX4-119" fmla="*/ 0 w 658424"/>
                  <a:gd name="connsiteY4-120" fmla="*/ 0 h 505769"/>
                  <a:gd name="connsiteX0-121" fmla="*/ 0 w 658424"/>
                  <a:gd name="connsiteY0-122" fmla="*/ 0 h 525981"/>
                  <a:gd name="connsiteX1-123" fmla="*/ 658424 w 658424"/>
                  <a:gd name="connsiteY1-124" fmla="*/ 0 h 525981"/>
                  <a:gd name="connsiteX2-125" fmla="*/ 658424 w 658424"/>
                  <a:gd name="connsiteY2-126" fmla="*/ 286509 h 525981"/>
                  <a:gd name="connsiteX3-127" fmla="*/ 2177 w 658424"/>
                  <a:gd name="connsiteY3-128" fmla="*/ 474648 h 525981"/>
                  <a:gd name="connsiteX4-129" fmla="*/ 0 w 658424"/>
                  <a:gd name="connsiteY4-130" fmla="*/ 0 h 525981"/>
                  <a:gd name="connsiteX0-131" fmla="*/ 0 w 658424"/>
                  <a:gd name="connsiteY0-132" fmla="*/ 0 h 436868"/>
                  <a:gd name="connsiteX1-133" fmla="*/ 658424 w 658424"/>
                  <a:gd name="connsiteY1-134" fmla="*/ 0 h 436868"/>
                  <a:gd name="connsiteX2-135" fmla="*/ 658424 w 658424"/>
                  <a:gd name="connsiteY2-136" fmla="*/ 286509 h 436868"/>
                  <a:gd name="connsiteX3-137" fmla="*/ 2177 w 658424"/>
                  <a:gd name="connsiteY3-138" fmla="*/ 251233 h 436868"/>
                  <a:gd name="connsiteX4-139" fmla="*/ 0 w 658424"/>
                  <a:gd name="connsiteY4-140" fmla="*/ 0 h 436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658424" h="436868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21" name="矩形 120"/>
            <p:cNvSpPr/>
            <p:nvPr/>
          </p:nvSpPr>
          <p:spPr>
            <a:xfrm>
              <a:off x="4943773" y="1868801"/>
              <a:ext cx="3761144" cy="591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功能实现与项目优化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24" name="组合 41"/>
          <p:cNvGrpSpPr/>
          <p:nvPr/>
        </p:nvGrpSpPr>
        <p:grpSpPr bwMode="auto">
          <a:xfrm>
            <a:off x="4813699" y="5012787"/>
            <a:ext cx="613818" cy="555771"/>
            <a:chOff x="2727102" y="1805798"/>
            <a:chExt cx="789301" cy="714855"/>
          </a:xfrm>
        </p:grpSpPr>
        <p:grpSp>
          <p:nvGrpSpPr>
            <p:cNvPr id="125" name="组合 35"/>
            <p:cNvGrpSpPr/>
            <p:nvPr/>
          </p:nvGrpSpPr>
          <p:grpSpPr bwMode="auto">
            <a:xfrm>
              <a:off x="2727102" y="1809520"/>
              <a:ext cx="789301" cy="711133"/>
              <a:chOff x="3696385" y="1762464"/>
              <a:chExt cx="2543112" cy="2379436"/>
            </a:xfrm>
          </p:grpSpPr>
          <p:sp>
            <p:nvSpPr>
              <p:cNvPr id="127" name="矩形 126"/>
              <p:cNvSpPr/>
              <p:nvPr/>
            </p:nvSpPr>
            <p:spPr>
              <a:xfrm>
                <a:off x="3855008" y="1760639"/>
                <a:ext cx="2379374" cy="2381261"/>
              </a:xfrm>
              <a:prstGeom prst="rect">
                <a:avLst/>
              </a:prstGeom>
              <a:solidFill>
                <a:schemeClr val="accent1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28" name="矩形 34"/>
              <p:cNvSpPr/>
              <p:nvPr/>
            </p:nvSpPr>
            <p:spPr>
              <a:xfrm>
                <a:off x="3696385" y="1803162"/>
                <a:ext cx="2543112" cy="1041802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703716" h="371837">
                    <a:moveTo>
                      <a:pt x="45292" y="0"/>
                    </a:moveTo>
                    <a:lnTo>
                      <a:pt x="703716" y="0"/>
                    </a:lnTo>
                    <a:lnTo>
                      <a:pt x="703716" y="286509"/>
                    </a:lnTo>
                    <a:cubicBezTo>
                      <a:pt x="458841" y="527809"/>
                      <a:pt x="219475" y="180681"/>
                      <a:pt x="0" y="180681"/>
                    </a:cubicBezTo>
                    <a:lnTo>
                      <a:pt x="45292" y="0"/>
                    </a:ln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26" name="文本框 39"/>
            <p:cNvSpPr txBox="1">
              <a:spLocks noChangeArrowheads="1"/>
            </p:cNvSpPr>
            <p:nvPr/>
          </p:nvSpPr>
          <p:spPr bwMode="auto">
            <a:xfrm>
              <a:off x="2788239" y="1805798"/>
              <a:ext cx="715502" cy="6728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 eaLnBrk="1" hangingPunct="1"/>
              <a:r>
                <a:rPr lang="en-US" altLang="zh-CN" sz="2800" dirty="0">
                  <a:solidFill>
                    <a:schemeClr val="bg1"/>
                  </a:solidFill>
                  <a:latin typeface="Impact" panose="020B0806030902050204" pitchFamily="34" charset="0"/>
                  <a:ea typeface="时尚中黑简体" pitchFamily="2" charset="-122"/>
                  <a:cs typeface="Arial" panose="020B0604020202020204" pitchFamily="34" charset="0"/>
                </a:rPr>
                <a:t>04</a:t>
              </a:r>
              <a:endParaRPr lang="zh-CN" altLang="en-US" sz="2800" dirty="0">
                <a:solidFill>
                  <a:schemeClr val="bg1"/>
                </a:solidFill>
                <a:latin typeface="Impact" panose="020B0806030902050204" pitchFamily="34" charset="0"/>
                <a:ea typeface="时尚中黑简体" pitchFamily="2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129" name="组合 42"/>
          <p:cNvGrpSpPr/>
          <p:nvPr/>
        </p:nvGrpSpPr>
        <p:grpSpPr bwMode="auto">
          <a:xfrm>
            <a:off x="5702434" y="5014985"/>
            <a:ext cx="3980560" cy="553573"/>
            <a:chOff x="3859762" y="1809521"/>
            <a:chExt cx="5116559" cy="711133"/>
          </a:xfrm>
        </p:grpSpPr>
        <p:grpSp>
          <p:nvGrpSpPr>
            <p:cNvPr id="130" name="组合 36"/>
            <p:cNvGrpSpPr/>
            <p:nvPr/>
          </p:nvGrpSpPr>
          <p:grpSpPr bwMode="auto">
            <a:xfrm>
              <a:off x="3859762" y="1809521"/>
              <a:ext cx="5116559" cy="711133"/>
              <a:chOff x="3856314" y="1762464"/>
              <a:chExt cx="2383183" cy="2379436"/>
            </a:xfrm>
          </p:grpSpPr>
          <p:sp>
            <p:nvSpPr>
              <p:cNvPr id="132" name="矩形 131"/>
              <p:cNvSpPr/>
              <p:nvPr/>
            </p:nvSpPr>
            <p:spPr>
              <a:xfrm>
                <a:off x="3856314" y="1763631"/>
                <a:ext cx="2379486" cy="2378269"/>
              </a:xfrm>
              <a:prstGeom prst="rect">
                <a:avLst/>
              </a:prstGeom>
              <a:solidFill>
                <a:schemeClr val="accent1">
                  <a:alpha val="89000"/>
                </a:schemeClr>
              </a:solidFill>
              <a:ln w="9525">
                <a:solidFill>
                  <a:schemeClr val="bg1"/>
                </a:solidFill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  <p:sp>
            <p:nvSpPr>
              <p:cNvPr id="133" name="矩形 34"/>
              <p:cNvSpPr/>
              <p:nvPr/>
            </p:nvSpPr>
            <p:spPr>
              <a:xfrm>
                <a:off x="3860011" y="1806100"/>
                <a:ext cx="2379486" cy="1576663"/>
              </a:xfrm>
              <a:custGeom>
                <a:avLst/>
                <a:gdLst>
                  <a:gd name="connsiteX0" fmla="*/ 0 w 658424"/>
                  <a:gd name="connsiteY0" fmla="*/ 0 h 286509"/>
                  <a:gd name="connsiteX1" fmla="*/ 658424 w 658424"/>
                  <a:gd name="connsiteY1" fmla="*/ 0 h 286509"/>
                  <a:gd name="connsiteX2" fmla="*/ 658424 w 658424"/>
                  <a:gd name="connsiteY2" fmla="*/ 286509 h 286509"/>
                  <a:gd name="connsiteX3" fmla="*/ 0 w 658424"/>
                  <a:gd name="connsiteY3" fmla="*/ 286509 h 286509"/>
                  <a:gd name="connsiteX4" fmla="*/ 0 w 658424"/>
                  <a:gd name="connsiteY4" fmla="*/ 0 h 286509"/>
                  <a:gd name="connsiteX0-1" fmla="*/ 0 w 658424"/>
                  <a:gd name="connsiteY0-2" fmla="*/ 0 h 286509"/>
                  <a:gd name="connsiteX1-3" fmla="*/ 658424 w 658424"/>
                  <a:gd name="connsiteY1-4" fmla="*/ 0 h 286509"/>
                  <a:gd name="connsiteX2-5" fmla="*/ 658424 w 658424"/>
                  <a:gd name="connsiteY2-6" fmla="*/ 286509 h 286509"/>
                  <a:gd name="connsiteX3-7" fmla="*/ 0 w 658424"/>
                  <a:gd name="connsiteY3-8" fmla="*/ 286509 h 286509"/>
                  <a:gd name="connsiteX4-9" fmla="*/ 0 w 658424"/>
                  <a:gd name="connsiteY4-10" fmla="*/ 0 h 286509"/>
                  <a:gd name="connsiteX0-11" fmla="*/ 0 w 658424"/>
                  <a:gd name="connsiteY0-12" fmla="*/ 0 h 410686"/>
                  <a:gd name="connsiteX1-13" fmla="*/ 658424 w 658424"/>
                  <a:gd name="connsiteY1-14" fmla="*/ 0 h 410686"/>
                  <a:gd name="connsiteX2-15" fmla="*/ 658424 w 658424"/>
                  <a:gd name="connsiteY2-16" fmla="*/ 286509 h 410686"/>
                  <a:gd name="connsiteX3-17" fmla="*/ 0 w 658424"/>
                  <a:gd name="connsiteY3-18" fmla="*/ 286509 h 410686"/>
                  <a:gd name="connsiteX4-19" fmla="*/ 0 w 658424"/>
                  <a:gd name="connsiteY4-20" fmla="*/ 0 h 410686"/>
                  <a:gd name="connsiteX0-21" fmla="*/ 0 w 658424"/>
                  <a:gd name="connsiteY0-22" fmla="*/ 0 h 410686"/>
                  <a:gd name="connsiteX1-23" fmla="*/ 658424 w 658424"/>
                  <a:gd name="connsiteY1-24" fmla="*/ 0 h 410686"/>
                  <a:gd name="connsiteX2-25" fmla="*/ 658424 w 658424"/>
                  <a:gd name="connsiteY2-26" fmla="*/ 286509 h 410686"/>
                  <a:gd name="connsiteX3-27" fmla="*/ 0 w 658424"/>
                  <a:gd name="connsiteY3-28" fmla="*/ 286509 h 410686"/>
                  <a:gd name="connsiteX4-29" fmla="*/ 0 w 658424"/>
                  <a:gd name="connsiteY4-30" fmla="*/ 0 h 410686"/>
                  <a:gd name="connsiteX0-31" fmla="*/ 0 w 658424"/>
                  <a:gd name="connsiteY0-32" fmla="*/ 0 h 393753"/>
                  <a:gd name="connsiteX1-33" fmla="*/ 658424 w 658424"/>
                  <a:gd name="connsiteY1-34" fmla="*/ 0 h 393753"/>
                  <a:gd name="connsiteX2-35" fmla="*/ 658424 w 658424"/>
                  <a:gd name="connsiteY2-36" fmla="*/ 286509 h 393753"/>
                  <a:gd name="connsiteX3-37" fmla="*/ 0 w 658424"/>
                  <a:gd name="connsiteY3-38" fmla="*/ 286509 h 393753"/>
                  <a:gd name="connsiteX4-39" fmla="*/ 0 w 658424"/>
                  <a:gd name="connsiteY4-40" fmla="*/ 0 h 393753"/>
                  <a:gd name="connsiteX0-41" fmla="*/ 45292 w 703716"/>
                  <a:gd name="connsiteY0-42" fmla="*/ 0 h 371837"/>
                  <a:gd name="connsiteX1-43" fmla="*/ 703716 w 703716"/>
                  <a:gd name="connsiteY1-44" fmla="*/ 0 h 371837"/>
                  <a:gd name="connsiteX2-45" fmla="*/ 703716 w 703716"/>
                  <a:gd name="connsiteY2-46" fmla="*/ 286509 h 371837"/>
                  <a:gd name="connsiteX3-47" fmla="*/ 0 w 703716"/>
                  <a:gd name="connsiteY3-48" fmla="*/ 180681 h 371837"/>
                  <a:gd name="connsiteX4-49" fmla="*/ 45292 w 703716"/>
                  <a:gd name="connsiteY4-50" fmla="*/ 0 h 371837"/>
                  <a:gd name="connsiteX0-51" fmla="*/ 45292 w 703716"/>
                  <a:gd name="connsiteY0-52" fmla="*/ 0 h 525639"/>
                  <a:gd name="connsiteX1-53" fmla="*/ 703716 w 703716"/>
                  <a:gd name="connsiteY1-54" fmla="*/ 0 h 525639"/>
                  <a:gd name="connsiteX2-55" fmla="*/ 703716 w 703716"/>
                  <a:gd name="connsiteY2-56" fmla="*/ 286509 h 525639"/>
                  <a:gd name="connsiteX3-57" fmla="*/ 0 w 703716"/>
                  <a:gd name="connsiteY3-58" fmla="*/ 180681 h 525639"/>
                  <a:gd name="connsiteX4-59" fmla="*/ 45292 w 703716"/>
                  <a:gd name="connsiteY4-60" fmla="*/ 0 h 525639"/>
                  <a:gd name="connsiteX0-61" fmla="*/ 45292 w 703716"/>
                  <a:gd name="connsiteY0-62" fmla="*/ 0 h 286509"/>
                  <a:gd name="connsiteX1-63" fmla="*/ 703716 w 703716"/>
                  <a:gd name="connsiteY1-64" fmla="*/ 0 h 286509"/>
                  <a:gd name="connsiteX2-65" fmla="*/ 703716 w 703716"/>
                  <a:gd name="connsiteY2-66" fmla="*/ 286509 h 286509"/>
                  <a:gd name="connsiteX3-67" fmla="*/ 0 w 703716"/>
                  <a:gd name="connsiteY3-68" fmla="*/ 180681 h 286509"/>
                  <a:gd name="connsiteX4-69" fmla="*/ 45292 w 703716"/>
                  <a:gd name="connsiteY4-70" fmla="*/ 0 h 286509"/>
                  <a:gd name="connsiteX0-71" fmla="*/ 0 w 658424"/>
                  <a:gd name="connsiteY0-72" fmla="*/ 0 h 474648"/>
                  <a:gd name="connsiteX1-73" fmla="*/ 658424 w 658424"/>
                  <a:gd name="connsiteY1-74" fmla="*/ 0 h 474648"/>
                  <a:gd name="connsiteX2-75" fmla="*/ 658424 w 658424"/>
                  <a:gd name="connsiteY2-76" fmla="*/ 286509 h 474648"/>
                  <a:gd name="connsiteX3-77" fmla="*/ 2177 w 658424"/>
                  <a:gd name="connsiteY3-78" fmla="*/ 474648 h 474648"/>
                  <a:gd name="connsiteX4-79" fmla="*/ 0 w 658424"/>
                  <a:gd name="connsiteY4-80" fmla="*/ 0 h 474648"/>
                  <a:gd name="connsiteX0-81" fmla="*/ 0 w 658424"/>
                  <a:gd name="connsiteY0-82" fmla="*/ 0 h 474648"/>
                  <a:gd name="connsiteX1-83" fmla="*/ 658424 w 658424"/>
                  <a:gd name="connsiteY1-84" fmla="*/ 0 h 474648"/>
                  <a:gd name="connsiteX2-85" fmla="*/ 658424 w 658424"/>
                  <a:gd name="connsiteY2-86" fmla="*/ 286509 h 474648"/>
                  <a:gd name="connsiteX3-87" fmla="*/ 2177 w 658424"/>
                  <a:gd name="connsiteY3-88" fmla="*/ 474648 h 474648"/>
                  <a:gd name="connsiteX4-89" fmla="*/ 0 w 658424"/>
                  <a:gd name="connsiteY4-90" fmla="*/ 0 h 474648"/>
                  <a:gd name="connsiteX0-91" fmla="*/ 0 w 658424"/>
                  <a:gd name="connsiteY0-92" fmla="*/ 0 h 478579"/>
                  <a:gd name="connsiteX1-93" fmla="*/ 658424 w 658424"/>
                  <a:gd name="connsiteY1-94" fmla="*/ 0 h 478579"/>
                  <a:gd name="connsiteX2-95" fmla="*/ 658424 w 658424"/>
                  <a:gd name="connsiteY2-96" fmla="*/ 286509 h 478579"/>
                  <a:gd name="connsiteX3-97" fmla="*/ 2177 w 658424"/>
                  <a:gd name="connsiteY3-98" fmla="*/ 474648 h 478579"/>
                  <a:gd name="connsiteX4-99" fmla="*/ 0 w 658424"/>
                  <a:gd name="connsiteY4-100" fmla="*/ 0 h 478579"/>
                  <a:gd name="connsiteX0-101" fmla="*/ 0 w 658424"/>
                  <a:gd name="connsiteY0-102" fmla="*/ 0 h 477010"/>
                  <a:gd name="connsiteX1-103" fmla="*/ 658424 w 658424"/>
                  <a:gd name="connsiteY1-104" fmla="*/ 0 h 477010"/>
                  <a:gd name="connsiteX2-105" fmla="*/ 658424 w 658424"/>
                  <a:gd name="connsiteY2-106" fmla="*/ 286509 h 477010"/>
                  <a:gd name="connsiteX3-107" fmla="*/ 2177 w 658424"/>
                  <a:gd name="connsiteY3-108" fmla="*/ 474648 h 477010"/>
                  <a:gd name="connsiteX4-109" fmla="*/ 0 w 658424"/>
                  <a:gd name="connsiteY4-110" fmla="*/ 0 h 477010"/>
                  <a:gd name="connsiteX0-111" fmla="*/ 0 w 658424"/>
                  <a:gd name="connsiteY0-112" fmla="*/ 0 h 505769"/>
                  <a:gd name="connsiteX1-113" fmla="*/ 658424 w 658424"/>
                  <a:gd name="connsiteY1-114" fmla="*/ 0 h 505769"/>
                  <a:gd name="connsiteX2-115" fmla="*/ 658424 w 658424"/>
                  <a:gd name="connsiteY2-116" fmla="*/ 286509 h 505769"/>
                  <a:gd name="connsiteX3-117" fmla="*/ 2177 w 658424"/>
                  <a:gd name="connsiteY3-118" fmla="*/ 474648 h 505769"/>
                  <a:gd name="connsiteX4-119" fmla="*/ 0 w 658424"/>
                  <a:gd name="connsiteY4-120" fmla="*/ 0 h 505769"/>
                  <a:gd name="connsiteX0-121" fmla="*/ 0 w 658424"/>
                  <a:gd name="connsiteY0-122" fmla="*/ 0 h 525981"/>
                  <a:gd name="connsiteX1-123" fmla="*/ 658424 w 658424"/>
                  <a:gd name="connsiteY1-124" fmla="*/ 0 h 525981"/>
                  <a:gd name="connsiteX2-125" fmla="*/ 658424 w 658424"/>
                  <a:gd name="connsiteY2-126" fmla="*/ 286509 h 525981"/>
                  <a:gd name="connsiteX3-127" fmla="*/ 2177 w 658424"/>
                  <a:gd name="connsiteY3-128" fmla="*/ 474648 h 525981"/>
                  <a:gd name="connsiteX4-129" fmla="*/ 0 w 658424"/>
                  <a:gd name="connsiteY4-130" fmla="*/ 0 h 525981"/>
                  <a:gd name="connsiteX0-131" fmla="*/ 0 w 658424"/>
                  <a:gd name="connsiteY0-132" fmla="*/ 0 h 436868"/>
                  <a:gd name="connsiteX1-133" fmla="*/ 658424 w 658424"/>
                  <a:gd name="connsiteY1-134" fmla="*/ 0 h 436868"/>
                  <a:gd name="connsiteX2-135" fmla="*/ 658424 w 658424"/>
                  <a:gd name="connsiteY2-136" fmla="*/ 286509 h 436868"/>
                  <a:gd name="connsiteX3-137" fmla="*/ 2177 w 658424"/>
                  <a:gd name="connsiteY3-138" fmla="*/ 251233 h 436868"/>
                  <a:gd name="connsiteX4-139" fmla="*/ 0 w 658424"/>
                  <a:gd name="connsiteY4-140" fmla="*/ 0 h 436868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658424" h="436868">
                    <a:moveTo>
                      <a:pt x="0" y="0"/>
                    </a:moveTo>
                    <a:lnTo>
                      <a:pt x="658424" y="0"/>
                    </a:lnTo>
                    <a:lnTo>
                      <a:pt x="658424" y="286509"/>
                    </a:lnTo>
                    <a:cubicBezTo>
                      <a:pt x="356259" y="621878"/>
                      <a:pt x="90702" y="298268"/>
                      <a:pt x="2177" y="251233"/>
                    </a:cubicBezTo>
                    <a:cubicBezTo>
                      <a:pt x="1451" y="93017"/>
                      <a:pt x="726" y="158216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alpha val="18000"/>
                </a:schemeClr>
              </a:solidFill>
              <a:ln>
                <a:noFill/>
              </a:ln>
              <a:effectLst>
                <a:outerShdw blurRad="635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/>
              </a:p>
            </p:txBody>
          </p:sp>
        </p:grpSp>
        <p:sp>
          <p:nvSpPr>
            <p:cNvPr id="131" name="矩形 130"/>
            <p:cNvSpPr/>
            <p:nvPr/>
          </p:nvSpPr>
          <p:spPr>
            <a:xfrm>
              <a:off x="4943773" y="1868801"/>
              <a:ext cx="1802215" cy="59140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项目总结</a:t>
              </a:r>
              <a:endParaRPr lang="zh-CN" altLang="en-US" sz="24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8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1396365" y="820420"/>
            <a:ext cx="63119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项目优化</a:t>
            </a:r>
            <a:endParaRPr lang="zh-CN" altLang="en-US" sz="440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华文琥珀" panose="02010800040101010101" charset="-122"/>
              <a:ea typeface="华文琥珀" panose="0201080004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42720" y="1816100"/>
            <a:ext cx="10169525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r>
              <a:rPr lang="zh-CN" altLang="en-US" sz="2400">
                <a:solidFill>
                  <a:schemeClr val="accent3"/>
                </a:solidFill>
                <a:effectLst/>
              </a:rPr>
              <a:t>问题：模拟用户进行深度使用，进行反复、大量的提交及删除作业的时候，发现部分界面出现加载时间变长，网页等待时间变长，用户体验降低</a:t>
            </a:r>
            <a:endParaRPr lang="zh-CN" altLang="en-US" sz="2400">
              <a:solidFill>
                <a:schemeClr val="accent3"/>
              </a:solidFill>
              <a:effectLst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42720" y="3003550"/>
            <a:ext cx="9770745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r>
              <a:rPr lang="zh-CN" altLang="en-US" sz="2400">
                <a:solidFill>
                  <a:schemeClr val="accent3"/>
                </a:solidFill>
                <a:effectLst/>
              </a:rPr>
              <a:t>原因：前端对用户上传文件的大小、数量、类型没有进行合理判断和处理，且后端数据库冗余度较高</a:t>
            </a:r>
            <a:endParaRPr lang="zh-CN" altLang="en-US" sz="2400">
              <a:solidFill>
                <a:schemeClr val="accent3"/>
              </a:solidFill>
              <a:effectLst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442720" y="4355465"/>
            <a:ext cx="9907905" cy="11988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p>
            <a:r>
              <a:rPr lang="zh-CN" altLang="en-US" sz="2400">
                <a:solidFill>
                  <a:schemeClr val="accent3"/>
                </a:solidFill>
                <a:effectLst/>
              </a:rPr>
              <a:t>解决：优化前端加载方式，改进表单提交过程，并实行部分文件前端提交验证，阻止错误文件及不合规文件的上传；优化后端数据库逻辑结构，减少数据库冗余度，优化了查询语句，缩短了查询时间。</a:t>
            </a:r>
            <a:endParaRPr lang="zh-CN" altLang="en-US" sz="2400">
              <a:solidFill>
                <a:schemeClr val="accent3"/>
              </a:solidFill>
              <a:effectLst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椭圆 3079"/>
          <p:cNvSpPr>
            <a:spLocks noChangeArrowheads="1"/>
          </p:cNvSpPr>
          <p:nvPr/>
        </p:nvSpPr>
        <p:spPr bwMode="auto">
          <a:xfrm>
            <a:off x="2828975" y="2464197"/>
            <a:ext cx="2222943" cy="222294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文本框 3080"/>
          <p:cNvSpPr txBox="1">
            <a:spLocks noChangeArrowheads="1"/>
          </p:cNvSpPr>
          <p:nvPr/>
        </p:nvSpPr>
        <p:spPr bwMode="auto">
          <a:xfrm>
            <a:off x="5051917" y="3077660"/>
            <a:ext cx="1760948" cy="1390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8435" dirty="0" smtClean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n-US" altLang="zh-CN" sz="8435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直接连接符 3084"/>
          <p:cNvSpPr>
            <a:spLocks noChangeShapeType="1"/>
          </p:cNvSpPr>
          <p:nvPr/>
        </p:nvSpPr>
        <p:spPr bwMode="auto">
          <a:xfrm>
            <a:off x="6607530" y="3387890"/>
            <a:ext cx="0" cy="810168"/>
          </a:xfrm>
          <a:prstGeom prst="line">
            <a:avLst/>
          </a:prstGeom>
          <a:noFill/>
          <a:ln w="63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67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椭圆 3088"/>
          <p:cNvSpPr>
            <a:spLocks noChangeArrowheads="1"/>
          </p:cNvSpPr>
          <p:nvPr/>
        </p:nvSpPr>
        <p:spPr bwMode="auto">
          <a:xfrm>
            <a:off x="1920602" y="4285402"/>
            <a:ext cx="169622" cy="1696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椭圆 3087"/>
          <p:cNvSpPr>
            <a:spLocks noChangeArrowheads="1"/>
          </p:cNvSpPr>
          <p:nvPr/>
        </p:nvSpPr>
        <p:spPr bwMode="auto">
          <a:xfrm>
            <a:off x="5239397" y="2198604"/>
            <a:ext cx="482083" cy="4820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6607620" y="3493420"/>
            <a:ext cx="2855021" cy="559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项目总结与反思</a:t>
            </a:r>
            <a:endParaRPr lang="zh-CN" altLang="en-US" sz="28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bldLvl="0" animBg="1"/>
      <p:bldP spid="85" grpId="0"/>
      <p:bldP spid="87" grpId="0" bldLvl="0" animBg="1"/>
      <p:bldP spid="88" grpId="0" bldLvl="0" animBg="1"/>
      <p:bldP spid="8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1697990" y="1666875"/>
            <a:ext cx="878459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accent3"/>
                </a:solidFill>
                <a:effectLst/>
              </a:rPr>
              <a:t>        </a:t>
            </a:r>
            <a:r>
              <a:rPr lang="zh-CN" altLang="en-US" sz="2400">
                <a:solidFill>
                  <a:schemeClr val="accent3"/>
                </a:solidFill>
                <a:effectLst/>
                <a:sym typeface="+mn-ea"/>
              </a:rPr>
              <a:t>到现在以来，网站功能基本完善，页面优化基本完成，但是由于我们团队经验及水平的不足，项目仍有改善的空间。我们接下来仍会继续努力，尽我们所能完善项目</a:t>
            </a:r>
            <a:r>
              <a:rPr lang="en-US" altLang="zh-CN" sz="2400">
                <a:solidFill>
                  <a:schemeClr val="accent3"/>
                </a:solidFill>
                <a:effectLst/>
              </a:rPr>
              <a:t> </a:t>
            </a:r>
            <a:r>
              <a:rPr lang="zh-CN" altLang="en-US" sz="2400">
                <a:solidFill>
                  <a:schemeClr val="accent3"/>
                </a:solidFill>
                <a:effectLst/>
              </a:rPr>
              <a:t>。</a:t>
            </a:r>
            <a:endParaRPr lang="en-US" altLang="zh-CN" sz="2400">
              <a:solidFill>
                <a:schemeClr val="accent3"/>
              </a:solidFill>
              <a:effectLst/>
            </a:endParaRPr>
          </a:p>
          <a:p>
            <a:endParaRPr lang="en-US" altLang="zh-CN" sz="2400">
              <a:solidFill>
                <a:schemeClr val="accent3"/>
              </a:solidFill>
              <a:effectLst/>
              <a:sym typeface="+mn-ea"/>
            </a:endParaRPr>
          </a:p>
          <a:p>
            <a:endParaRPr lang="en-US" altLang="zh-CN" sz="2400">
              <a:solidFill>
                <a:schemeClr val="accent3"/>
              </a:solidFill>
              <a:effectLst/>
              <a:sym typeface="+mn-ea"/>
            </a:endParaRPr>
          </a:p>
          <a:p>
            <a:r>
              <a:rPr lang="zh-CN" altLang="en-US" sz="2400">
                <a:solidFill>
                  <a:schemeClr val="accent3"/>
                </a:solidFill>
                <a:effectLst/>
                <a:sym typeface="+mn-ea"/>
              </a:rPr>
              <a:t>        项目自确认以来从初期的需求分析、总体设计，到中期的项目实施，再到后期的功能优化，每个环节都离不开整个团队的合作与努力。从选材到开始制作，从理论到实践，我们团队付出了很多努力，但也也有很大的收获。</a:t>
            </a:r>
            <a:endParaRPr lang="zh-CN" altLang="en-US" sz="2400">
              <a:solidFill>
                <a:schemeClr val="accent3"/>
              </a:solidFill>
              <a:effectLst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10"/>
          <p:cNvSpPr txBox="1"/>
          <p:nvPr/>
        </p:nvSpPr>
        <p:spPr>
          <a:xfrm>
            <a:off x="2515336" y="2536205"/>
            <a:ext cx="7828089" cy="1177237"/>
          </a:xfrm>
          <a:prstGeom prst="rect">
            <a:avLst/>
          </a:prstGeom>
          <a:noFill/>
        </p:spPr>
        <p:txBody>
          <a:bodyPr wrap="none" lIns="68572" tIns="34286" rIns="68572" bIns="34286">
            <a:spAutoFit/>
          </a:bodyPr>
          <a:lstStyle/>
          <a:p>
            <a:pPr algn="ctr">
              <a:buNone/>
            </a:pPr>
            <a:r>
              <a:rPr lang="zh-CN" altLang="en-US" sz="7200" dirty="0" smtClean="0">
                <a:solidFill>
                  <a:schemeClr val="accent1"/>
                </a:solidFill>
                <a:latin typeface="方正正准黑简体" panose="02000000000000000000" pitchFamily="2" charset="-122"/>
                <a:ea typeface="方正正准黑简体" panose="02000000000000000000" pitchFamily="2" charset="-122"/>
                <a:cs typeface="Arial" panose="020B0604020202020204" pitchFamily="34" charset="0"/>
              </a:rPr>
              <a:t>感谢聆听 批评指导</a:t>
            </a:r>
            <a:endParaRPr lang="zh-CN" altLang="en-US" sz="7200" dirty="0">
              <a:solidFill>
                <a:schemeClr val="accent1"/>
              </a:solidFill>
              <a:latin typeface="方正正准黑简体" panose="02000000000000000000" pitchFamily="2" charset="-122"/>
              <a:ea typeface="方正正准黑简体" panose="02000000000000000000" pitchFamily="2" charset="-122"/>
              <a:cs typeface="Arial" panose="020B0604020202020204" pitchFamily="34" charset="0"/>
            </a:endParaRPr>
          </a:p>
        </p:txBody>
      </p:sp>
      <p:sp>
        <p:nvSpPr>
          <p:cNvPr id="24" name="圆角矩形 23"/>
          <p:cNvSpPr/>
          <p:nvPr/>
        </p:nvSpPr>
        <p:spPr>
          <a:xfrm>
            <a:off x="4423919" y="3658485"/>
            <a:ext cx="4010915" cy="387898"/>
          </a:xfrm>
          <a:prstGeom prst="roundRect">
            <a:avLst>
              <a:gd name="adj" fmla="val 42270"/>
            </a:avLst>
          </a:prstGeom>
          <a:solidFill>
            <a:schemeClr val="accent2"/>
          </a:soli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" name="组合 25"/>
          <p:cNvGrpSpPr/>
          <p:nvPr/>
        </p:nvGrpSpPr>
        <p:grpSpPr>
          <a:xfrm>
            <a:off x="4400091" y="3629980"/>
            <a:ext cx="559576" cy="416404"/>
            <a:chOff x="899592" y="2377261"/>
            <a:chExt cx="720079" cy="57461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7" name="圆角矩形 26"/>
            <p:cNvSpPr/>
            <p:nvPr/>
          </p:nvSpPr>
          <p:spPr>
            <a:xfrm>
              <a:off x="899592" y="2377261"/>
              <a:ext cx="720079" cy="574619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>
              <a:off x="920241" y="2397813"/>
              <a:ext cx="681258" cy="533516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Tm="0">
    <p:push dir="u"/>
  </p:transition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 p14:presetBounceEnd="21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21000">
                                          <p:cBhvr additive="base">
                                            <p:cTn id="7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21000">
                                          <p:cBhvr additive="base">
                                            <p:cTn id="8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44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940"/>
                                </p:stCondLst>
                                <p:childTnLst>
                                  <p:par>
                                    <p:cTn id="17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17284E-7 1.8964E-6 L 0.26951 1.8964E-6 " pathEditMode="relative" rAng="0" ptsTypes="AA">
                                          <p:cBhvr>
                                            <p:cTn id="20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469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4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8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44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940"/>
                                </p:stCondLst>
                                <p:childTnLst>
                                  <p:par>
                                    <p:cTn id="17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6.17284E-7 1.8964E-6 L 0.26951 1.8964E-6 " pathEditMode="relative" rAng="0" ptsTypes="AA">
                                          <p:cBhvr>
                                            <p:cTn id="20" dur="20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469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3" grpId="0"/>
          <p:bldP spid="24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椭圆 3079"/>
          <p:cNvSpPr>
            <a:spLocks noChangeArrowheads="1"/>
          </p:cNvSpPr>
          <p:nvPr/>
        </p:nvSpPr>
        <p:spPr bwMode="auto">
          <a:xfrm>
            <a:off x="2828975" y="2464197"/>
            <a:ext cx="2222943" cy="222294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文本框 3080"/>
          <p:cNvSpPr txBox="1">
            <a:spLocks noChangeArrowheads="1"/>
          </p:cNvSpPr>
          <p:nvPr/>
        </p:nvSpPr>
        <p:spPr bwMode="auto">
          <a:xfrm>
            <a:off x="5051917" y="3077660"/>
            <a:ext cx="1760948" cy="1390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8435" dirty="0" smtClean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n-US" altLang="zh-CN" sz="8435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直接连接符 3084"/>
          <p:cNvSpPr>
            <a:spLocks noChangeShapeType="1"/>
          </p:cNvSpPr>
          <p:nvPr/>
        </p:nvSpPr>
        <p:spPr bwMode="auto">
          <a:xfrm>
            <a:off x="6607530" y="3387890"/>
            <a:ext cx="0" cy="810168"/>
          </a:xfrm>
          <a:prstGeom prst="line">
            <a:avLst/>
          </a:prstGeom>
          <a:noFill/>
          <a:ln w="63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67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椭圆 3088"/>
          <p:cNvSpPr>
            <a:spLocks noChangeArrowheads="1"/>
          </p:cNvSpPr>
          <p:nvPr/>
        </p:nvSpPr>
        <p:spPr bwMode="auto">
          <a:xfrm>
            <a:off x="1920602" y="4285402"/>
            <a:ext cx="169622" cy="1696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椭圆 3087"/>
          <p:cNvSpPr>
            <a:spLocks noChangeArrowheads="1"/>
          </p:cNvSpPr>
          <p:nvPr/>
        </p:nvSpPr>
        <p:spPr bwMode="auto">
          <a:xfrm>
            <a:off x="5239397" y="2198604"/>
            <a:ext cx="482083" cy="4820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6607620" y="3388010"/>
            <a:ext cx="2855021" cy="559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用户与需求分析</a:t>
            </a:r>
            <a:endParaRPr lang="zh-CN" altLang="en-US" sz="28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85" grpId="0"/>
      <p:bldP spid="87" grpId="0" animBg="1"/>
      <p:bldP spid="88" grpId="0" animBg="1"/>
      <p:bldP spid="8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7"/>
          <p:cNvGrpSpPr/>
          <p:nvPr/>
        </p:nvGrpSpPr>
        <p:grpSpPr bwMode="auto">
          <a:xfrm>
            <a:off x="8229575" y="4126052"/>
            <a:ext cx="3960092" cy="1732433"/>
            <a:chOff x="2989865" y="602136"/>
            <a:chExt cx="2814868" cy="1232197"/>
          </a:xfrm>
        </p:grpSpPr>
        <p:sp>
          <p:nvSpPr>
            <p:cNvPr id="16" name="文本框 66"/>
            <p:cNvSpPr txBox="1">
              <a:spLocks noChangeArrowheads="1"/>
            </p:cNvSpPr>
            <p:nvPr/>
          </p:nvSpPr>
          <p:spPr bwMode="auto">
            <a:xfrm>
              <a:off x="2989865" y="1374629"/>
              <a:ext cx="2814868" cy="45970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点击添加相关标题文字，点击添加相关标题文字，点击添加相关标题文字，点击添加相关标题文字</a:t>
              </a:r>
              <a:r>
                <a:rPr lang="zh-CN" altLang="en-US" sz="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。</a:t>
              </a:r>
              <a:r>
                <a:rPr lang="zh-CN" altLang="en-US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点击添加相关标题文字，点击添加相关标题文字，点击添加相关标题文字，点击添加相关标题文字</a:t>
              </a:r>
              <a:r>
                <a:rPr lang="zh-CN" altLang="en-US" sz="800" dirty="0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+mn-lt"/>
                </a:rPr>
                <a:t>。</a:t>
              </a:r>
              <a:endParaRPr lang="en-GB" altLang="zh-CN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7" name="文本框 13"/>
            <p:cNvSpPr txBox="1">
              <a:spLocks noChangeArrowheads="1"/>
            </p:cNvSpPr>
            <p:nvPr/>
          </p:nvSpPr>
          <p:spPr bwMode="auto">
            <a:xfrm>
              <a:off x="2992420" y="602136"/>
              <a:ext cx="1152190" cy="240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defTabSz="685800" eaLnBrk="0" fontAlgn="base" hangingPunct="0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 sz="16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请替换文字内容</a:t>
              </a:r>
              <a:endParaRPr lang="zh-CN" altLang="en-US" sz="1600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66"/>
            <p:cNvSpPr txBox="1">
              <a:spLocks noChangeArrowheads="1"/>
            </p:cNvSpPr>
            <p:nvPr/>
          </p:nvSpPr>
          <p:spPr bwMode="auto">
            <a:xfrm>
              <a:off x="3000354" y="880114"/>
              <a:ext cx="2306067" cy="235006"/>
            </a:xfrm>
            <a:prstGeom prst="rect">
              <a:avLst/>
            </a:prstGeom>
            <a:noFill/>
            <a:ln>
              <a:noFill/>
            </a:ln>
          </p:spPr>
          <p:txBody>
            <a:bodyPr wrap="none">
              <a:spAutoFit/>
            </a:bodyPr>
            <a:lstStyle>
              <a:defPPr>
                <a:defRPr lang="zh-CN"/>
              </a:defPPr>
              <a:lvl1pPr eaLnBrk="1" hangingPunct="1">
                <a:defRPr sz="4400">
                  <a:latin typeface="Simply City Light" panose="020B0303020202080204" pitchFamily="34" charset="0"/>
                  <a:ea typeface="SimSun-ExtB" panose="02010609060101010101" pitchFamily="49" charset="-122"/>
                  <a:cs typeface="Arial" panose="020B060402020202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defRPr/>
              </a:pPr>
              <a:r>
                <a:rPr lang="en-US" altLang="zh-CN" sz="1545" dirty="0">
                  <a:solidFill>
                    <a:schemeClr val="bg1"/>
                  </a:solidFill>
                  <a:latin typeface="+mn-lt"/>
                </a:rPr>
                <a:t>PLEASE ADD YOUR TITLE HERE</a:t>
              </a:r>
              <a:endParaRPr lang="zh-CN" altLang="en-US" sz="1545" dirty="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9" name="任意多边形 18"/>
            <p:cNvSpPr/>
            <p:nvPr/>
          </p:nvSpPr>
          <p:spPr>
            <a:xfrm>
              <a:off x="3078717" y="1286572"/>
              <a:ext cx="287200" cy="0"/>
            </a:xfrm>
            <a:custGeom>
              <a:avLst/>
              <a:gdLst>
                <a:gd name="connsiteX0" fmla="*/ 0 w 504825"/>
                <a:gd name="connsiteY0" fmla="*/ 0 h 0"/>
                <a:gd name="connsiteX1" fmla="*/ 504825 w 504825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04825">
                  <a:moveTo>
                    <a:pt x="0" y="0"/>
                  </a:moveTo>
                  <a:lnTo>
                    <a:pt x="504825" y="0"/>
                  </a:lnTo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0" hangingPunct="0">
                <a:defRPr/>
              </a:pPr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424305" y="1322070"/>
            <a:ext cx="466661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用户对象</a:t>
            </a:r>
            <a:endParaRPr lang="zh-CN" altLang="en-US" sz="440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华文琥珀" panose="02010800040101010101" charset="-122"/>
              <a:ea typeface="华文琥珀" panose="0201080004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24305" y="3076575"/>
            <a:ext cx="8087360" cy="1845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Wingdings" panose="05000000000000000000" charset="0"/>
              <a:buChar char="l"/>
            </a:pPr>
            <a:r>
              <a:rPr lang="zh-CN" altLang="en-US" sz="32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快节奏生活的人群</a:t>
            </a:r>
            <a:endParaRPr lang="zh-CN" altLang="en-US" sz="320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pPr marL="0" indent="0">
              <a:buFont typeface="Wingdings" panose="05000000000000000000" charset="0"/>
              <a:buNone/>
            </a:pPr>
            <a:endParaRPr lang="zh-CN" altLang="en-US" sz="3200"/>
          </a:p>
          <a:p>
            <a:pPr marL="285750" indent="-285750">
              <a:buFont typeface="Wingdings" panose="05000000000000000000" charset="0"/>
              <a:buChar char="l"/>
            </a:pPr>
            <a:r>
              <a:rPr lang="zh-CN" altLang="en-US" sz="32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  <a:sym typeface="+mn-ea"/>
              </a:rPr>
              <a:t>想通过网络实时分享自己生活的人群</a:t>
            </a:r>
            <a:endParaRPr lang="zh-CN" altLang="en-US"/>
          </a:p>
          <a:p>
            <a:pPr marL="285750" indent="-285750">
              <a:buFont typeface="Wingdings" panose="05000000000000000000" charset="0"/>
              <a:buChar char="l"/>
            </a:pPr>
            <a:endParaRPr lang="zh-CN" altLang="en-US"/>
          </a:p>
        </p:txBody>
      </p:sp>
    </p:spTree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869440" y="1460500"/>
            <a:ext cx="2418080" cy="76835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4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需求分析</a:t>
            </a:r>
            <a:endParaRPr lang="zh-CN" altLang="en-US" sz="440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华文琥珀" panose="02010800040101010101" charset="-122"/>
              <a:ea typeface="华文琥珀" panose="0201080004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869440" y="2921635"/>
            <a:ext cx="888492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indent="0">
              <a:buFont typeface="Wingdings" panose="05000000000000000000" charset="0"/>
              <a:buNone/>
            </a:pPr>
            <a:r>
              <a:rPr lang="en-US" altLang="zh-CN" sz="36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        </a:t>
            </a:r>
            <a:r>
              <a:rPr lang="zh-CN" altLang="en-US" sz="36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在如今的生活节奏下，很多人由于种种原因错过了许多生活中的美好，并且我们很难依靠记忆去记住很多事。对于生命中那些值得留住的美好事物，用户急需一个平台来将其保留，待以后慢慢地回忆。</a:t>
            </a:r>
            <a:endParaRPr lang="zh-CN" altLang="en-US" sz="360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椭圆 3079"/>
          <p:cNvSpPr>
            <a:spLocks noChangeArrowheads="1"/>
          </p:cNvSpPr>
          <p:nvPr/>
        </p:nvSpPr>
        <p:spPr bwMode="auto">
          <a:xfrm>
            <a:off x="2828975" y="2464197"/>
            <a:ext cx="2222943" cy="222294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文本框 3080"/>
          <p:cNvSpPr txBox="1">
            <a:spLocks noChangeArrowheads="1"/>
          </p:cNvSpPr>
          <p:nvPr/>
        </p:nvSpPr>
        <p:spPr bwMode="auto">
          <a:xfrm>
            <a:off x="5051917" y="3077660"/>
            <a:ext cx="1760948" cy="13904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en-US" altLang="zh-CN" sz="8435" dirty="0" smtClean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n-US" altLang="zh-CN" sz="8435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直接连接符 3084"/>
          <p:cNvSpPr>
            <a:spLocks noChangeShapeType="1"/>
          </p:cNvSpPr>
          <p:nvPr/>
        </p:nvSpPr>
        <p:spPr bwMode="auto">
          <a:xfrm>
            <a:off x="6607530" y="3387890"/>
            <a:ext cx="0" cy="810168"/>
          </a:xfrm>
          <a:prstGeom prst="line">
            <a:avLst/>
          </a:prstGeom>
          <a:noFill/>
          <a:ln w="6350">
            <a:solidFill>
              <a:srgbClr val="FFFFFF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267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椭圆 3088"/>
          <p:cNvSpPr>
            <a:spLocks noChangeArrowheads="1"/>
          </p:cNvSpPr>
          <p:nvPr/>
        </p:nvSpPr>
        <p:spPr bwMode="auto">
          <a:xfrm>
            <a:off x="1920602" y="4285402"/>
            <a:ext cx="169622" cy="16962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椭圆 3087"/>
          <p:cNvSpPr>
            <a:spLocks noChangeArrowheads="1"/>
          </p:cNvSpPr>
          <p:nvPr/>
        </p:nvSpPr>
        <p:spPr bwMode="auto">
          <a:xfrm>
            <a:off x="5239397" y="2198604"/>
            <a:ext cx="482083" cy="48208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/>
          <a:lstStyle/>
          <a:p>
            <a:endParaRPr lang="zh-CN" altLang="en-US" sz="267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6731000" y="3512820"/>
            <a:ext cx="3731260" cy="5594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28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整体分析与概要设计</a:t>
            </a:r>
            <a:endParaRPr lang="zh-CN" altLang="en-US" sz="2800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5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bldLvl="0" animBg="1"/>
      <p:bldP spid="85" grpId="0"/>
      <p:bldP spid="87" grpId="0" bldLvl="0" animBg="1"/>
      <p:bldP spid="88" grpId="0" bldLvl="0" animBg="1"/>
      <p:bldP spid="8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1579245" y="1305560"/>
            <a:ext cx="272605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44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功能模块</a:t>
            </a:r>
            <a:endParaRPr lang="zh-CN" altLang="en-US" sz="440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华文琥珀" panose="02010800040101010101" charset="-122"/>
              <a:ea typeface="华文琥珀" panose="02010800040101010101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853565" y="2809875"/>
            <a:ext cx="90404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登录注册模块：处理用户登录及注册功能</a:t>
            </a:r>
            <a:endParaRPr lang="zh-CN" altLang="en-US" sz="360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854200" y="4217670"/>
            <a:ext cx="903986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主页导航模块：对登录的用户进行网站引导</a:t>
            </a:r>
            <a:endParaRPr lang="zh-CN" altLang="en-US" sz="360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186815" y="1149350"/>
            <a:ext cx="10631170" cy="5835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2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分享区展示类模块：将用户上传内容进行展示及推送</a:t>
            </a:r>
            <a:endParaRPr lang="zh-CN" altLang="en-US" sz="320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86815" y="2292350"/>
            <a:ext cx="9563735" cy="107632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2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内容详情类模块：对内容进行详细展示，实现用户与</a:t>
            </a:r>
            <a:r>
              <a:rPr lang="en-US" altLang="zh-CN" sz="32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			     </a:t>
            </a:r>
            <a:r>
              <a:rPr lang="zh-CN" altLang="en-US" sz="32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内容的交互</a:t>
            </a:r>
            <a:endParaRPr lang="zh-CN" altLang="en-US" sz="320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86815" y="3971290"/>
            <a:ext cx="10008870" cy="5835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32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用户界面模块：展示用户详细信息及已发布的内容</a:t>
            </a:r>
            <a:endParaRPr lang="zh-CN" altLang="en-US" sz="320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186815" y="5259070"/>
            <a:ext cx="1081341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个人设置模块</a:t>
            </a:r>
            <a:r>
              <a:rPr lang="zh-CN" altLang="en-US" sz="3200">
                <a:ln w="12700">
                  <a:solidFill>
                    <a:schemeClr val="accent3">
                      <a:lumMod val="50000"/>
                    </a:schemeClr>
                  </a:solidFill>
                  <a:prstDash val="solid"/>
                </a:ln>
                <a:pattFill prst="narHorz">
                  <a:fgClr>
                    <a:schemeClr val="accent3"/>
                  </a:fgClr>
                  <a:bgClr>
                    <a:schemeClr val="accent3">
                      <a:lumMod val="40000"/>
                      <a:lumOff val="60000"/>
                    </a:schemeClr>
                  </a:bgClr>
                </a:pattFill>
                <a:effectLst>
                  <a:innerShdw blurRad="177800">
                    <a:schemeClr val="accent3">
                      <a:lumMod val="50000"/>
                    </a:schemeClr>
                  </a:innerShdw>
                </a:effectLst>
              </a:rPr>
              <a:t>：对个人信息及头像的内容进行编辑与修改</a:t>
            </a:r>
            <a:endParaRPr lang="zh-CN" altLang="en-US" sz="3200">
              <a:ln w="12700">
                <a:solidFill>
                  <a:schemeClr val="accent3">
                    <a:lumMod val="50000"/>
                  </a:schemeClr>
                </a:solidFill>
                <a:prstDash val="solid"/>
              </a:ln>
              <a:pattFill prst="narHorz">
                <a:fgClr>
                  <a:schemeClr val="accent3"/>
                </a:fgClr>
                <a:bgClr>
                  <a:schemeClr val="accent3">
                    <a:lumMod val="40000"/>
                    <a:lumOff val="60000"/>
                  </a:schemeClr>
                </a:bgClr>
              </a:pattFill>
              <a:effectLst>
                <a:innerShdw blurRad="177800">
                  <a:schemeClr val="accent3">
                    <a:lumMod val="50000"/>
                  </a:schemeClr>
                </a:innerShdw>
              </a:effectLs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1323975" y="655955"/>
            <a:ext cx="396113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华文琥珀" panose="02010800040101010101" charset="-122"/>
                <a:ea typeface="华文琥珀" panose="02010800040101010101" charset="-122"/>
              </a:rPr>
              <a:t>层次结构及调用关系</a:t>
            </a:r>
            <a:endParaRPr lang="en-US" altLang="zh-CN" sz="280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pic>
        <p:nvPicPr>
          <p:cNvPr id="6" name="图片 6" descr="未命名文件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2970" y="1177925"/>
            <a:ext cx="11446510" cy="60350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时光印象">
  <a:themeElements>
    <a:clrScheme name="自定义 48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77570"/>
      </a:accent1>
      <a:accent2>
        <a:srgbClr val="5FC7A4"/>
      </a:accent2>
      <a:accent3>
        <a:srgbClr val="277570"/>
      </a:accent3>
      <a:accent4>
        <a:srgbClr val="5FC7A4"/>
      </a:accent4>
      <a:accent5>
        <a:srgbClr val="277570"/>
      </a:accent5>
      <a:accent6>
        <a:srgbClr val="5FC7A4"/>
      </a:accent6>
      <a:hlink>
        <a:srgbClr val="277570"/>
      </a:hlink>
      <a:folHlink>
        <a:srgbClr val="5FC7A4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1047</Words>
  <Application>WPS 演示</Application>
  <PresentationFormat>自定义</PresentationFormat>
  <Paragraphs>116</Paragraphs>
  <Slides>23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43" baseType="lpstr">
      <vt:lpstr>Arial</vt:lpstr>
      <vt:lpstr>宋体</vt:lpstr>
      <vt:lpstr>Wingdings</vt:lpstr>
      <vt:lpstr>Calibri</vt:lpstr>
      <vt:lpstr>Calibri</vt:lpstr>
      <vt:lpstr>华文隶书</vt:lpstr>
      <vt:lpstr>微软雅黑</vt:lpstr>
      <vt:lpstr>方正正中黑简体</vt:lpstr>
      <vt:lpstr>Impact</vt:lpstr>
      <vt:lpstr>时尚中黑简体</vt:lpstr>
      <vt:lpstr>Simply City Light</vt:lpstr>
      <vt:lpstr>SimSun-ExtB</vt:lpstr>
      <vt:lpstr>华文琥珀</vt:lpstr>
      <vt:lpstr>Wingdings</vt:lpstr>
      <vt:lpstr>Calibri Light</vt:lpstr>
      <vt:lpstr>Arial Unicode MS</vt:lpstr>
      <vt:lpstr>方正正准黑简体</vt:lpstr>
      <vt:lpstr>黑体</vt:lpstr>
      <vt:lpstr>Yu Gothic UI Light</vt:lpstr>
      <vt:lpstr>时光印象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清新叶子</dc:title>
  <dc:creator/>
  <cp:keywords>www.1ppt.com</cp:keywords>
  <cp:lastModifiedBy>陆文峰</cp:lastModifiedBy>
  <cp:revision>8</cp:revision>
  <dcterms:created xsi:type="dcterms:W3CDTF">2016-10-17T14:00:00Z</dcterms:created>
  <dcterms:modified xsi:type="dcterms:W3CDTF">2019-04-25T07:13:09Z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  <property fmtid="{D5CDD505-2E9C-101B-9397-08002B2CF9AE}" pid="3" name="KSORubyTemplateID">
    <vt:lpwstr>8</vt:lpwstr>
  </property>
</Properties>
</file>

<file path=docProps/thumbnail.jpeg>
</file>